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73" r:id="rId4"/>
    <p:sldId id="274" r:id="rId5"/>
    <p:sldId id="260" r:id="rId6"/>
    <p:sldId id="259" r:id="rId7"/>
    <p:sldId id="270" r:id="rId8"/>
    <p:sldId id="262" r:id="rId9"/>
    <p:sldId id="265" r:id="rId10"/>
    <p:sldId id="264" r:id="rId11"/>
    <p:sldId id="266" r:id="rId12"/>
    <p:sldId id="267" r:id="rId13"/>
    <p:sldId id="268" r:id="rId14"/>
    <p:sldId id="271" r:id="rId15"/>
    <p:sldId id="269" r:id="rId16"/>
    <p:sldId id="272" r:id="rId17"/>
    <p:sldId id="258" r:id="rId1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F13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719"/>
    <p:restoredTop sz="94669"/>
  </p:normalViewPr>
  <p:slideViewPr>
    <p:cSldViewPr snapToGrid="0" snapToObjects="1">
      <p:cViewPr varScale="1">
        <p:scale>
          <a:sx n="85" d="100"/>
          <a:sy n="85" d="100"/>
        </p:scale>
        <p:origin x="68" y="6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dirty="0"/>
              <a:t>Case 1</a:t>
            </a:r>
            <a:endParaRPr lang="zh-CN" alt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用时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Sheet1!$A$2:$A$3</c:f>
              <c:strCache>
                <c:ptCount val="2"/>
                <c:pt idx="0">
                  <c:v>BaseLine</c:v>
                </c:pt>
                <c:pt idx="1">
                  <c:v>O3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496.359511</c:v>
                </c:pt>
                <c:pt idx="1">
                  <c:v>44.394945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DAC-4D5A-B07C-7216EF9FD94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加速比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Sheet1!$A$2:$A$3</c:f>
              <c:strCache>
                <c:ptCount val="2"/>
                <c:pt idx="0">
                  <c:v>BaseLine</c:v>
                </c:pt>
                <c:pt idx="1">
                  <c:v>O3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1</c:v>
                </c:pt>
                <c:pt idx="1">
                  <c:v>11.1805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0DAC-4D5A-B07C-7216EF9FD94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09806048"/>
        <c:axId val="509806464"/>
      </c:lineChart>
      <c:catAx>
        <c:axId val="5098060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09806464"/>
        <c:crosses val="autoZero"/>
        <c:auto val="1"/>
        <c:lblAlgn val="ctr"/>
        <c:lblOffset val="100"/>
        <c:noMultiLvlLbl val="0"/>
      </c:catAx>
      <c:valAx>
        <c:axId val="5098064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098060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dirty="0"/>
              <a:t>Case 1</a:t>
            </a:r>
            <a:endParaRPr lang="zh-CN" alt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用时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Sheet1!$A$2:$A$3</c:f>
              <c:strCache>
                <c:ptCount val="2"/>
                <c:pt idx="0">
                  <c:v>O3</c:v>
                </c:pt>
                <c:pt idx="1">
                  <c:v>OMP并行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44.394945</c:v>
                </c:pt>
                <c:pt idx="1">
                  <c:v>9.0305099999999996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E52-4DC8-BC46-DC58FDE9CEA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加速比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Sheet1!$A$2:$A$3</c:f>
              <c:strCache>
                <c:ptCount val="2"/>
                <c:pt idx="0">
                  <c:v>O3</c:v>
                </c:pt>
                <c:pt idx="1">
                  <c:v>OMP并行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11.1805</c:v>
                </c:pt>
                <c:pt idx="1">
                  <c:v>55.186900000000001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8E52-4DC8-BC46-DC58FDE9CEA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09806048"/>
        <c:axId val="509806464"/>
      </c:lineChart>
      <c:catAx>
        <c:axId val="5098060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09806464"/>
        <c:crosses val="autoZero"/>
        <c:auto val="1"/>
        <c:lblAlgn val="ctr"/>
        <c:lblOffset val="100"/>
        <c:noMultiLvlLbl val="0"/>
      </c:catAx>
      <c:valAx>
        <c:axId val="5098064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098060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dirty="0"/>
              <a:t>Case 1</a:t>
            </a:r>
            <a:endParaRPr lang="zh-CN" alt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用时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Sheet1!$A$2:$A$4</c:f>
              <c:strCache>
                <c:ptCount val="3"/>
                <c:pt idx="0">
                  <c:v>O3</c:v>
                </c:pt>
                <c:pt idx="1">
                  <c:v>OMP并行</c:v>
                </c:pt>
                <c:pt idx="2">
                  <c:v>修改j范围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44.394945</c:v>
                </c:pt>
                <c:pt idx="1">
                  <c:v>9.0305099999999996</c:v>
                </c:pt>
                <c:pt idx="2">
                  <c:v>11.216362999999999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BEE-4755-8F52-9C987B8124E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加速比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Sheet1!$A$2:$A$4</c:f>
              <c:strCache>
                <c:ptCount val="3"/>
                <c:pt idx="0">
                  <c:v>O3</c:v>
                </c:pt>
                <c:pt idx="1">
                  <c:v>OMP并行</c:v>
                </c:pt>
                <c:pt idx="2">
                  <c:v>修改j范围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11.1805</c:v>
                </c:pt>
                <c:pt idx="1">
                  <c:v>55.186900000000001</c:v>
                </c:pt>
                <c:pt idx="2">
                  <c:v>44.432000000000002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0BEE-4755-8F52-9C987B8124E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09806048"/>
        <c:axId val="509806464"/>
      </c:lineChart>
      <c:catAx>
        <c:axId val="5098060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09806464"/>
        <c:crosses val="autoZero"/>
        <c:auto val="1"/>
        <c:lblAlgn val="ctr"/>
        <c:lblOffset val="100"/>
        <c:noMultiLvlLbl val="0"/>
      </c:catAx>
      <c:valAx>
        <c:axId val="5098064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098060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dirty="0"/>
              <a:t>Case 1</a:t>
            </a:r>
            <a:endParaRPr lang="zh-CN" alt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用时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O3</c:v>
                </c:pt>
                <c:pt idx="1">
                  <c:v>OMP并行</c:v>
                </c:pt>
                <c:pt idx="2">
                  <c:v>修改j范围</c:v>
                </c:pt>
                <c:pt idx="3">
                  <c:v>空间换时间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44.394945</c:v>
                </c:pt>
                <c:pt idx="1">
                  <c:v>9.0305099999999996</c:v>
                </c:pt>
                <c:pt idx="2">
                  <c:v>11.216362999999999</c:v>
                </c:pt>
                <c:pt idx="3">
                  <c:v>7.5080179999999999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91F-4FB6-B58B-292DD186297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加速比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O3</c:v>
                </c:pt>
                <c:pt idx="1">
                  <c:v>OMP并行</c:v>
                </c:pt>
                <c:pt idx="2">
                  <c:v>修改j范围</c:v>
                </c:pt>
                <c:pt idx="3">
                  <c:v>空间换时间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11.1805</c:v>
                </c:pt>
                <c:pt idx="1">
                  <c:v>55.186900000000001</c:v>
                </c:pt>
                <c:pt idx="2">
                  <c:v>44.432000000000002</c:v>
                </c:pt>
                <c:pt idx="3">
                  <c:v>66.377799999999993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891F-4FB6-B58B-292DD186297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09806048"/>
        <c:axId val="509806464"/>
      </c:lineChart>
      <c:catAx>
        <c:axId val="5098060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09806464"/>
        <c:crosses val="autoZero"/>
        <c:auto val="1"/>
        <c:lblAlgn val="ctr"/>
        <c:lblOffset val="100"/>
        <c:noMultiLvlLbl val="0"/>
      </c:catAx>
      <c:valAx>
        <c:axId val="5098064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098060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dirty="0"/>
              <a:t>Case 1</a:t>
            </a:r>
            <a:endParaRPr lang="zh-CN" alt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用时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Sheet1!$A$2:$A$6</c:f>
              <c:strCache>
                <c:ptCount val="5"/>
                <c:pt idx="0">
                  <c:v>O3</c:v>
                </c:pt>
                <c:pt idx="1">
                  <c:v>OMP并行</c:v>
                </c:pt>
                <c:pt idx="2">
                  <c:v>修改j范围</c:v>
                </c:pt>
                <c:pt idx="3">
                  <c:v>空间换时间</c:v>
                </c:pt>
                <c:pt idx="4">
                  <c:v>数组读取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44.394945</c:v>
                </c:pt>
                <c:pt idx="1">
                  <c:v>9.0305099999999996</c:v>
                </c:pt>
                <c:pt idx="2">
                  <c:v>11.216362999999999</c:v>
                </c:pt>
                <c:pt idx="3">
                  <c:v>7.5080179999999999</c:v>
                </c:pt>
                <c:pt idx="4">
                  <c:v>8.5844389999999997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431-46F1-8C84-E1D09AE8D0A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加速比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Sheet1!$A$2:$A$6</c:f>
              <c:strCache>
                <c:ptCount val="5"/>
                <c:pt idx="0">
                  <c:v>O3</c:v>
                </c:pt>
                <c:pt idx="1">
                  <c:v>OMP并行</c:v>
                </c:pt>
                <c:pt idx="2">
                  <c:v>修改j范围</c:v>
                </c:pt>
                <c:pt idx="3">
                  <c:v>空间换时间</c:v>
                </c:pt>
                <c:pt idx="4">
                  <c:v>数组读取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11.1805</c:v>
                </c:pt>
                <c:pt idx="1">
                  <c:v>55.186900000000001</c:v>
                </c:pt>
                <c:pt idx="2">
                  <c:v>44.432000000000002</c:v>
                </c:pt>
                <c:pt idx="3">
                  <c:v>66.377799999999993</c:v>
                </c:pt>
                <c:pt idx="4">
                  <c:v>58.054600000000001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B431-46F1-8C84-E1D09AE8D0A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09806048"/>
        <c:axId val="509806464"/>
      </c:lineChart>
      <c:catAx>
        <c:axId val="5098060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09806464"/>
        <c:crosses val="autoZero"/>
        <c:auto val="1"/>
        <c:lblAlgn val="ctr"/>
        <c:lblOffset val="100"/>
        <c:noMultiLvlLbl val="0"/>
      </c:catAx>
      <c:valAx>
        <c:axId val="5098064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098060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dirty="0"/>
              <a:t>Case 1</a:t>
            </a:r>
            <a:endParaRPr lang="zh-CN" alt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用时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Sheet1!$A$2:$A$4</c:f>
              <c:strCache>
                <c:ptCount val="3"/>
                <c:pt idx="0">
                  <c:v>数组读取</c:v>
                </c:pt>
                <c:pt idx="1">
                  <c:v>MPI加速1</c:v>
                </c:pt>
                <c:pt idx="2">
                  <c:v>MPI加速2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8.5844389999999997</c:v>
                </c:pt>
                <c:pt idx="1">
                  <c:v>1.547561</c:v>
                </c:pt>
                <c:pt idx="2">
                  <c:v>0.41952899999999999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9389-49A1-B1F2-7F93ED1911D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加速比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Sheet1!$A$2:$A$4</c:f>
              <c:strCache>
                <c:ptCount val="3"/>
                <c:pt idx="0">
                  <c:v>数组读取</c:v>
                </c:pt>
                <c:pt idx="1">
                  <c:v>MPI加速1</c:v>
                </c:pt>
                <c:pt idx="2">
                  <c:v>MPI加速2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58.054600000000001</c:v>
                </c:pt>
                <c:pt idx="1">
                  <c:v>320.73660000000001</c:v>
                </c:pt>
                <c:pt idx="2">
                  <c:v>1183.1351999999999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9389-49A1-B1F2-7F93ED1911D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09806048"/>
        <c:axId val="509806464"/>
      </c:lineChart>
      <c:catAx>
        <c:axId val="5098060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09806464"/>
        <c:crosses val="autoZero"/>
        <c:auto val="1"/>
        <c:lblAlgn val="ctr"/>
        <c:lblOffset val="100"/>
        <c:noMultiLvlLbl val="0"/>
      </c:catAx>
      <c:valAx>
        <c:axId val="5098064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098060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 dirty="0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B7292-F4DE-1A4E-87B1-3DA8A6200915}" type="datetimeFigureOut">
              <a:rPr kumimoji="1" lang="zh-CN" altLang="en-US" smtClean="0"/>
              <a:t>2022/8/15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0D4C2-652C-4344-817D-BC9835E6075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1825625"/>
            <a:ext cx="10515600" cy="4351338"/>
          </a:xfrm>
        </p:spPr>
        <p:txBody>
          <a:bodyPr vert="eaVert"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kumimoji="1" lang="zh-CN" altLang="en-US" dirty="0"/>
              <a:t>编辑母版文本样式
第二级
第三级
第四级
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B7292-F4DE-1A4E-87B1-3DA8A6200915}" type="datetimeFigureOut">
              <a:rPr kumimoji="1" lang="zh-CN" altLang="en-US" smtClean="0"/>
              <a:t>2022/8/15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0D4C2-652C-4344-817D-BC9835E6075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>
            <a:lvl1pPr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kumimoji="1" lang="zh-CN" altLang="en-US" dirty="0"/>
              <a:t>编辑母版文本样式
第二级
第三级
第四级
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B7292-F4DE-1A4E-87B1-3DA8A6200915}" type="datetimeFigureOut">
              <a:rPr kumimoji="1" lang="zh-CN" altLang="en-US" smtClean="0"/>
              <a:t>2022/8/15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0D4C2-652C-4344-817D-BC9835E6075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4351338"/>
          </a:xfrm>
        </p:spPr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kumimoji="1" lang="zh-CN" altLang="en-US" dirty="0"/>
              <a:t>编辑母版文本样式
第二级
第三级
第四级
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B7292-F4DE-1A4E-87B1-3DA8A6200915}" type="datetimeFigureOut">
              <a:rPr kumimoji="1" lang="zh-CN" altLang="en-US" smtClean="0"/>
              <a:t>2022/8/15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0D4C2-652C-4344-817D-BC9835E6075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CN" altLang="en-US" dirty="0"/>
              <a:t>编辑母版文本样式
第二级
第三级
第四级
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B7292-F4DE-1A4E-87B1-3DA8A6200915}" type="datetimeFigureOut">
              <a:rPr kumimoji="1" lang="zh-CN" altLang="en-US" smtClean="0"/>
              <a:t>2022/8/15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0D4C2-652C-4344-817D-BC9835E6075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kumimoji="1" lang="zh-CN" altLang="en-US" dirty="0"/>
              <a:t>编辑母版文本样式
第二级
第三级
第四级
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kumimoji="1" lang="zh-CN" altLang="en-US" dirty="0"/>
              <a:t>编辑母版文本样式
第二级
第三级
第四级
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B7292-F4DE-1A4E-87B1-3DA8A6200915}" type="datetimeFigureOut">
              <a:rPr kumimoji="1" lang="zh-CN" altLang="en-US" smtClean="0"/>
              <a:t>2022/8/15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0D4C2-652C-4344-817D-BC9835E6075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CN" altLang="en-US" dirty="0"/>
              <a:t>编辑母版文本样式
第二级
第三级
第四级
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kumimoji="1" lang="zh-CN" altLang="en-US" dirty="0"/>
              <a:t>编辑母版文本样式
第二级
第三级
第四级
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CN" altLang="en-US" dirty="0"/>
              <a:t>编辑母版文本样式
第二级
第三级
第四级
第五级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kumimoji="1" lang="zh-CN" altLang="en-US" dirty="0"/>
              <a:t>编辑母版文本样式
第二级
第三级
第四级
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B7292-F4DE-1A4E-87B1-3DA8A6200915}" type="datetimeFigureOut">
              <a:rPr kumimoji="1" lang="zh-CN" altLang="en-US" smtClean="0"/>
              <a:t>2022/8/15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0D4C2-652C-4344-817D-BC9835E6075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B7292-F4DE-1A4E-87B1-3DA8A6200915}" type="datetimeFigureOut">
              <a:rPr kumimoji="1" lang="zh-CN" altLang="en-US" smtClean="0"/>
              <a:t>2022/8/15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0D4C2-652C-4344-817D-BC9835E6075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B7292-F4DE-1A4E-87B1-3DA8A6200915}" type="datetimeFigureOut">
              <a:rPr kumimoji="1" lang="zh-CN" altLang="en-US" smtClean="0"/>
              <a:t>2022/8/15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0D4C2-652C-4344-817D-BC9835E6075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zh-CN" altLang="en-US" dirty="0"/>
              <a:t>编辑母版文本样式
第二级
第三级
第四级
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CN" altLang="en-US" dirty="0"/>
              <a:t>编辑母版文本样式
第二级
第三级
第四级
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B7292-F4DE-1A4E-87B1-3DA8A6200915}" type="datetimeFigureOut">
              <a:rPr kumimoji="1" lang="zh-CN" altLang="en-US" smtClean="0"/>
              <a:t>2022/8/15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0D4C2-652C-4344-817D-BC9835E6075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CN" altLang="en-US" dirty="0"/>
              <a:t>编辑母版文本样式
第二级
第三级
第四级
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B7292-F4DE-1A4E-87B1-3DA8A6200915}" type="datetimeFigureOut">
              <a:rPr kumimoji="1" lang="zh-CN" altLang="en-US" smtClean="0"/>
              <a:t>2022/8/15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0D4C2-652C-4344-817D-BC9835E6075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IPCC－PPT内页2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0"/>
            <a:ext cx="12192635" cy="6858635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F51B7292-F4DE-1A4E-87B1-3DA8A6200915}" type="datetimeFigureOut">
              <a:rPr kumimoji="1" lang="zh-CN" altLang="en-US" smtClean="0"/>
              <a:pPr/>
              <a:t>2022/8/15</a:t>
            </a:fld>
            <a:endParaRPr kumimoji="1"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kumimoji="1"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F770D4C2-652C-4344-817D-BC9835E60755}" type="slidenum">
              <a:rPr kumimoji="1" lang="zh-CN" altLang="en-US" smtClean="0"/>
              <a:pPr/>
              <a:t>‹#›</a:t>
            </a:fld>
            <a:endParaRPr kumimoji="1"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7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0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4.png"/><Relationship Id="rId5" Type="http://schemas.openxmlformats.org/officeDocument/2006/relationships/chart" Target="../charts/chart4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chart" Target="../charts/chart5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4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4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chart" Target="../charts/char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4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4.png"/><Relationship Id="rId4" Type="http://schemas.openxmlformats.org/officeDocument/2006/relationships/chart" Target="../charts/char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4.png"/><Relationship Id="rId5" Type="http://schemas.openxmlformats.org/officeDocument/2006/relationships/chart" Target="../charts/chart2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2.xml"/><Relationship Id="rId7" Type="http://schemas.openxmlformats.org/officeDocument/2006/relationships/chart" Target="../charts/chart3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240733" cy="6858000"/>
          </a:xfrm>
          <a:prstGeom prst="rect">
            <a:avLst/>
          </a:prstGeom>
        </p:spPr>
      </p:pic>
      <p:cxnSp>
        <p:nvCxnSpPr>
          <p:cNvPr id="10" name="直接连接符 11"/>
          <p:cNvCxnSpPr/>
          <p:nvPr/>
        </p:nvCxnSpPr>
        <p:spPr>
          <a:xfrm>
            <a:off x="767287" y="5434206"/>
            <a:ext cx="831403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654051" y="4014571"/>
            <a:ext cx="995004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Source Han Sans CN Heavy" panose="020B0200000000000000" pitchFamily="34" charset="-128"/>
                <a:ea typeface="Source Han Sans CN Heavy" panose="020B0200000000000000" pitchFamily="34" charset="-128"/>
              </a:rPr>
              <a:t>ACM</a:t>
            </a:r>
            <a:r>
              <a:rPr kumimoji="1"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Source Han Sans CN Heavy" panose="020B0200000000000000" pitchFamily="34" charset="-128"/>
                <a:ea typeface="Source Han Sans CN Heavy" panose="020B0200000000000000" pitchFamily="34" charset="-128"/>
              </a:rPr>
              <a:t>中国－国际并行计算挑战赛</a:t>
            </a:r>
            <a:endParaRPr kumimoji="1" lang="en-US" altLang="zh-CN" sz="3200" dirty="0">
              <a:solidFill>
                <a:schemeClr val="tx1">
                  <a:lumMod val="85000"/>
                  <a:lumOff val="15000"/>
                </a:schemeClr>
              </a:solidFill>
              <a:latin typeface="Source Han Sans CN Heavy" panose="020B0200000000000000" pitchFamily="34" charset="-128"/>
              <a:ea typeface="Source Han Sans CN Heavy" panose="020B0200000000000000" pitchFamily="34" charset="-128"/>
            </a:endParaRPr>
          </a:p>
          <a:p>
            <a:endParaRPr kumimoji="1" lang="zh-CN" altLang="en-US" sz="3200" dirty="0">
              <a:solidFill>
                <a:schemeClr val="tx1">
                  <a:lumMod val="85000"/>
                  <a:lumOff val="15000"/>
                </a:schemeClr>
              </a:solidFill>
              <a:latin typeface="Source Han Sans CN Heavy" panose="020B0200000000000000" pitchFamily="34" charset="-128"/>
              <a:ea typeface="Source Han Sans CN Heavy" panose="020B0200000000000000" pitchFamily="34" charset="-128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614721" y="4650997"/>
            <a:ext cx="91555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ACM-China International Parallel Computing Challenge</a:t>
            </a:r>
          </a:p>
        </p:txBody>
      </p:sp>
      <p:pic>
        <p:nvPicPr>
          <p:cNvPr id="3" name="图片 2" descr="logo合集-0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045" y="1209183"/>
            <a:ext cx="5601970" cy="253809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318052" y="831358"/>
            <a:ext cx="51186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b="1" dirty="0">
                <a:solidFill>
                  <a:srgbClr val="C00000"/>
                </a:solidFill>
                <a:latin typeface="Source Han Sans CN" panose="020B0200000000000000" pitchFamily="34" charset="-128"/>
                <a:ea typeface="Source Han Sans CN" panose="020B0200000000000000" pitchFamily="34" charset="-128"/>
              </a:rPr>
              <a:t>优化方法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12C95E4-9DF5-4A3B-AABE-77E0AF6D7FCC}"/>
              </a:ext>
            </a:extLst>
          </p:cNvPr>
          <p:cNvSpPr txBox="1"/>
          <p:nvPr/>
        </p:nvSpPr>
        <p:spPr>
          <a:xfrm>
            <a:off x="1828800" y="877525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空间换时间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3250E5F-3D45-4351-AE53-978CC8EE0C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052" y="1339190"/>
            <a:ext cx="7264504" cy="305049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1164FCF4-7AA5-4956-BD70-B6AB6752641A}"/>
              </a:ext>
            </a:extLst>
          </p:cNvPr>
          <p:cNvSpPr txBox="1"/>
          <p:nvPr/>
        </p:nvSpPr>
        <p:spPr>
          <a:xfrm>
            <a:off x="7917822" y="1411020"/>
            <a:ext cx="417740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      </a:t>
            </a:r>
            <a:r>
              <a:rPr lang="zh-CN" altLang="zh-CN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考虑到每次</a:t>
            </a:r>
            <a:r>
              <a:rPr lang="en-US" altLang="zh-CN" sz="1800" kern="100" dirty="0" err="1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SumDistance</a:t>
            </a:r>
            <a:r>
              <a:rPr lang="zh-CN" altLang="zh-CN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中都要计算剩余点与</a:t>
            </a:r>
            <a:r>
              <a:rPr lang="en-US" altLang="zh-CN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pivot</a:t>
            </a:r>
            <a:r>
              <a:rPr lang="zh-CN" altLang="zh-CN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的距离，并且由于程序的迭代次数较高，会出现大量不必要的计算。由此我们选择以空间换时间的方法，先将每个点之间的距离计算并保存在一个数组中，在之后的运算再使用两个点的序号来读取其之间的距离，从而达到加速的作用。</a:t>
            </a: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37E388B-F268-4750-B648-4AAB1AB168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8052" y="1322030"/>
            <a:ext cx="7264504" cy="325389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3669AC7-CE64-4CF2-8DF0-1FBADDA4E1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8053" y="1329740"/>
            <a:ext cx="7264504" cy="321854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CE5A9D49-6BBC-4037-8511-50DAA4F5839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8053" y="1322030"/>
            <a:ext cx="7599769" cy="4120609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652072E9-6B33-4B2D-A6E0-768744E5CAD6}"/>
              </a:ext>
            </a:extLst>
          </p:cNvPr>
          <p:cNvSpPr txBox="1"/>
          <p:nvPr/>
        </p:nvSpPr>
        <p:spPr>
          <a:xfrm>
            <a:off x="318051" y="5628640"/>
            <a:ext cx="77185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此处将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redist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calcu_dist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单独列出是为了看的更加明显，最后被融合在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main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中了。</a:t>
            </a:r>
          </a:p>
        </p:txBody>
      </p:sp>
      <p:pic>
        <p:nvPicPr>
          <p:cNvPr id="3" name="空间换时间">
            <a:hlinkClick r:id="" action="ppaction://media"/>
            <a:extLst>
              <a:ext uri="{FF2B5EF4-FFF2-40B4-BE49-F238E27FC236}">
                <a16:creationId xmlns:a16="http://schemas.microsoft.com/office/drawing/2014/main" id="{BC032D19-B27C-1EEF-660B-65BDBA5077B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67549" y="6071771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212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44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318052" y="831358"/>
            <a:ext cx="51186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b="1" dirty="0">
                <a:solidFill>
                  <a:srgbClr val="C00000"/>
                </a:solidFill>
                <a:latin typeface="Source Han Sans CN" panose="020B0200000000000000" pitchFamily="34" charset="-128"/>
                <a:ea typeface="Source Han Sans CN" panose="020B0200000000000000" pitchFamily="34" charset="-128"/>
              </a:rPr>
              <a:t>优化方法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12C95E4-9DF5-4A3B-AABE-77E0AF6D7FCC}"/>
              </a:ext>
            </a:extLst>
          </p:cNvPr>
          <p:cNvSpPr txBox="1"/>
          <p:nvPr/>
        </p:nvSpPr>
        <p:spPr>
          <a:xfrm>
            <a:off x="1828800" y="877525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空间换时间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164FCF4-7AA5-4956-BD70-B6AB6752641A}"/>
              </a:ext>
            </a:extLst>
          </p:cNvPr>
          <p:cNvSpPr txBox="1"/>
          <p:nvPr/>
        </p:nvSpPr>
        <p:spPr>
          <a:xfrm>
            <a:off x="7696547" y="1411020"/>
            <a:ext cx="41774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      </a:t>
            </a:r>
            <a:r>
              <a:rPr lang="zh-CN" altLang="en-US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除此之外，将</a:t>
            </a:r>
            <a:r>
              <a:rPr lang="en-US" altLang="zh-CN" sz="1800" kern="100" dirty="0" err="1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SumDistance</a:t>
            </a:r>
            <a:r>
              <a:rPr lang="zh-CN" altLang="en-US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的内容也进行相应的修改，直接用</a:t>
            </a:r>
            <a:r>
              <a:rPr lang="en-US" altLang="zh-CN" sz="1800" kern="100" dirty="0" err="1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redist</a:t>
            </a:r>
            <a:r>
              <a:rPr lang="zh-CN" altLang="en-US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的内容来计算</a:t>
            </a:r>
            <a:r>
              <a:rPr lang="en-US" altLang="zh-CN" sz="1800" kern="100" dirty="0" err="1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chebyshev</a:t>
            </a:r>
            <a:r>
              <a:rPr lang="zh-CN" altLang="en-US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，在两个</a:t>
            </a:r>
            <a:r>
              <a:rPr lang="en-US" altLang="zh-CN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case</a:t>
            </a:r>
            <a:r>
              <a:rPr lang="zh-CN" altLang="en-US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中都有较为优秀的优化结果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C01E66A-238F-4CDE-AD30-33DAEC663A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051" y="1246857"/>
            <a:ext cx="7159815" cy="5558783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49E6A31D-9D34-4F10-9EEA-A5F6E43D9D43}"/>
              </a:ext>
            </a:extLst>
          </p:cNvPr>
          <p:cNvSpPr txBox="1"/>
          <p:nvPr/>
        </p:nvSpPr>
        <p:spPr>
          <a:xfrm>
            <a:off x="8036560" y="5736921"/>
            <a:ext cx="60576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Case1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用时：</a:t>
            </a:r>
            <a:r>
              <a:rPr lang="en-US" altLang="zh-CN" sz="1800" b="1" i="1" u="none" strike="noStrike" dirty="0">
                <a:effectLst/>
                <a:latin typeface="Arial Unicode MS"/>
                <a:ea typeface="微软雅黑" panose="020B0503020204020204" pitchFamily="34" charset="-122"/>
              </a:rPr>
              <a:t>7.508018s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加速比：</a:t>
            </a:r>
            <a:r>
              <a:rPr lang="en-US" altLang="zh-CN" sz="1800" b="1" i="1" u="none" strike="noStrike" dirty="0">
                <a:effectLst/>
                <a:latin typeface="Arial Unicode MS"/>
                <a:ea typeface="微软雅黑" panose="020B0503020204020204" pitchFamily="34" charset="-122"/>
              </a:rPr>
              <a:t>6637.78%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</p:txBody>
      </p:sp>
      <p:graphicFrame>
        <p:nvGraphicFramePr>
          <p:cNvPr id="3" name="图表 2">
            <a:extLst>
              <a:ext uri="{FF2B5EF4-FFF2-40B4-BE49-F238E27FC236}">
                <a16:creationId xmlns:a16="http://schemas.microsoft.com/office/drawing/2014/main" id="{EFDBD152-38FE-9BAE-7243-97A01F4B7BE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1842401"/>
              </p:ext>
            </p:extLst>
          </p:nvPr>
        </p:nvGraphicFramePr>
        <p:xfrm>
          <a:off x="7889832" y="2651516"/>
          <a:ext cx="3648554" cy="27494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pic>
        <p:nvPicPr>
          <p:cNvPr id="4" name="空间换时间第二张">
            <a:hlinkClick r:id="" action="ppaction://media"/>
            <a:extLst>
              <a:ext uri="{FF2B5EF4-FFF2-40B4-BE49-F238E27FC236}">
                <a16:creationId xmlns:a16="http://schemas.microsoft.com/office/drawing/2014/main" id="{88B7D0F6-61E0-6176-C3A7-907698AD224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35186" y="6125575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492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72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318052" y="831358"/>
            <a:ext cx="51186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b="1" dirty="0">
                <a:solidFill>
                  <a:srgbClr val="C00000"/>
                </a:solidFill>
                <a:latin typeface="Source Han Sans CN" panose="020B0200000000000000" pitchFamily="34" charset="-128"/>
                <a:ea typeface="Source Han Sans CN" panose="020B0200000000000000" pitchFamily="34" charset="-128"/>
              </a:rPr>
              <a:t>优化方法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12C95E4-9DF5-4A3B-AABE-77E0AF6D7FCC}"/>
              </a:ext>
            </a:extLst>
          </p:cNvPr>
          <p:cNvSpPr txBox="1"/>
          <p:nvPr/>
        </p:nvSpPr>
        <p:spPr>
          <a:xfrm>
            <a:off x="1828800" y="877525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数组读取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164FCF4-7AA5-4956-BD70-B6AB6752641A}"/>
              </a:ext>
            </a:extLst>
          </p:cNvPr>
          <p:cNvSpPr txBox="1"/>
          <p:nvPr/>
        </p:nvSpPr>
        <p:spPr>
          <a:xfrm>
            <a:off x="394598" y="1346527"/>
            <a:ext cx="417740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      </a:t>
            </a:r>
            <a:r>
              <a:rPr lang="zh-CN" altLang="en-US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使用</a:t>
            </a:r>
            <a:r>
              <a:rPr lang="en-US" altLang="zh-CN" sz="1800" kern="100" dirty="0" err="1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redist</a:t>
            </a:r>
            <a:r>
              <a:rPr lang="zh-CN" altLang="en-US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优化之后，</a:t>
            </a:r>
            <a:r>
              <a:rPr lang="en-US" altLang="zh-CN" sz="1800" kern="100" dirty="0" err="1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SumDistance</a:t>
            </a:r>
            <a:r>
              <a:rPr lang="zh-CN" altLang="en-US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中的计算为：</a:t>
            </a:r>
            <a:endParaRPr lang="en-US" altLang="zh-CN" sz="1800" kern="1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endParaRPr lang="en-US" altLang="zh-CN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endParaRPr lang="en-US" altLang="zh-CN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zh-CN" altLang="en-US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可以看出对于</a:t>
            </a:r>
            <a:r>
              <a:rPr lang="en-US" altLang="zh-CN" kern="100" dirty="0" err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i</a:t>
            </a:r>
            <a:r>
              <a:rPr lang="zh-CN" altLang="en-US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与</a:t>
            </a:r>
            <a:r>
              <a:rPr lang="en-US" altLang="zh-CN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pivot</a:t>
            </a:r>
            <a:r>
              <a:rPr lang="zh-CN" altLang="en-US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之间的距离在</a:t>
            </a:r>
            <a:r>
              <a:rPr lang="en-US" altLang="zh-CN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j</a:t>
            </a:r>
            <a:r>
              <a:rPr lang="zh-CN" altLang="en-US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的循环中是相对固定的，由此为了使内存访取更加友好，我们将其改为：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696F03E-7B9B-4F28-8A69-34D7CC6650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598" y="2046362"/>
            <a:ext cx="6255290" cy="354364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602956F8-B21F-426A-8632-A80FBC628A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8052" y="3429000"/>
            <a:ext cx="5935114" cy="3100207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D0EF2F15-27BD-4738-8A6B-F191176E41AA}"/>
              </a:ext>
            </a:extLst>
          </p:cNvPr>
          <p:cNvSpPr txBox="1"/>
          <p:nvPr/>
        </p:nvSpPr>
        <p:spPr>
          <a:xfrm>
            <a:off x="6573520" y="3505200"/>
            <a:ext cx="51612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通过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idist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保存了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与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pivot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之间的距离，用一个更小的数组来存取，使得在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j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循环中存取更加合理并且提升了程序的速度。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4E5ED99-61AC-493B-B8A9-29E8234C4417}"/>
              </a:ext>
            </a:extLst>
          </p:cNvPr>
          <p:cNvSpPr txBox="1"/>
          <p:nvPr/>
        </p:nvSpPr>
        <p:spPr>
          <a:xfrm>
            <a:off x="6649888" y="5736921"/>
            <a:ext cx="60576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Case1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用时：</a:t>
            </a:r>
            <a:r>
              <a:rPr lang="en-US" altLang="zh-CN" sz="1800" b="1" i="1" u="none" strike="noStrike" dirty="0">
                <a:effectLst/>
                <a:latin typeface="Arial Unicode MS"/>
                <a:ea typeface="微软雅黑" panose="020B0503020204020204" pitchFamily="34" charset="-122"/>
              </a:rPr>
              <a:t>8.584439s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加速比：</a:t>
            </a:r>
            <a:r>
              <a:rPr lang="en-US" altLang="zh-CN" sz="1800" b="1" i="1" u="none" strike="noStrike" dirty="0">
                <a:effectLst/>
                <a:latin typeface="Arial Unicode MS"/>
                <a:ea typeface="微软雅黑" panose="020B0503020204020204" pitchFamily="34" charset="-122"/>
              </a:rPr>
              <a:t>5805.46%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</p:txBody>
      </p:sp>
      <p:graphicFrame>
        <p:nvGraphicFramePr>
          <p:cNvPr id="3" name="图表 2">
            <a:extLst>
              <a:ext uri="{FF2B5EF4-FFF2-40B4-BE49-F238E27FC236}">
                <a16:creationId xmlns:a16="http://schemas.microsoft.com/office/drawing/2014/main" id="{2808AE18-10C0-E69C-E1A2-25AE5D47900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87991009"/>
              </p:ext>
            </p:extLst>
          </p:nvPr>
        </p:nvGraphicFramePr>
        <p:xfrm>
          <a:off x="6838981" y="671630"/>
          <a:ext cx="4630358" cy="27494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pic>
        <p:nvPicPr>
          <p:cNvPr id="4" name="数组读取">
            <a:hlinkClick r:id="" action="ppaction://media"/>
            <a:extLst>
              <a:ext uri="{FF2B5EF4-FFF2-40B4-BE49-F238E27FC236}">
                <a16:creationId xmlns:a16="http://schemas.microsoft.com/office/drawing/2014/main" id="{57F7BB81-2187-8FC5-9938-D32FEAA3FE2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36751" y="6025639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835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24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318052" y="831358"/>
            <a:ext cx="51186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b="1" dirty="0">
                <a:solidFill>
                  <a:srgbClr val="C00000"/>
                </a:solidFill>
                <a:latin typeface="Source Han Sans CN" panose="020B0200000000000000" pitchFamily="34" charset="-128"/>
                <a:ea typeface="Source Han Sans CN" panose="020B0200000000000000" pitchFamily="34" charset="-128"/>
              </a:rPr>
              <a:t>优化方法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12C95E4-9DF5-4A3B-AABE-77E0AF6D7FCC}"/>
              </a:ext>
            </a:extLst>
          </p:cNvPr>
          <p:cNvSpPr txBox="1"/>
          <p:nvPr/>
        </p:nvSpPr>
        <p:spPr>
          <a:xfrm>
            <a:off x="1828800" y="877525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MPI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加速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164FCF4-7AA5-4956-BD70-B6AB6752641A}"/>
              </a:ext>
            </a:extLst>
          </p:cNvPr>
          <p:cNvSpPr txBox="1"/>
          <p:nvPr/>
        </p:nvSpPr>
        <p:spPr>
          <a:xfrm>
            <a:off x="394598" y="1290677"/>
            <a:ext cx="4177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之后，使用</a:t>
            </a:r>
            <a:r>
              <a:rPr lang="en-US" altLang="zh-CN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MPI</a:t>
            </a:r>
            <a:r>
              <a:rPr lang="zh-CN" altLang="en-US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来进行加速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246EB84-276C-A76F-FF70-E744253084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598" y="1816080"/>
            <a:ext cx="9817605" cy="1498677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5A67F259-0208-9994-3402-B5D2DFDEAA15}"/>
              </a:ext>
            </a:extLst>
          </p:cNvPr>
          <p:cNvSpPr txBox="1"/>
          <p:nvPr/>
        </p:nvSpPr>
        <p:spPr>
          <a:xfrm>
            <a:off x="318051" y="3671245"/>
            <a:ext cx="11230945" cy="21209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编译参数：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 err="1">
                <a:latin typeface="Consolas" panose="020B0609020204030204" pitchFamily="49" charset="0"/>
                <a:ea typeface="微软雅黑" panose="020B0503020204020204" pitchFamily="34" charset="-122"/>
              </a:rPr>
              <a:t>mpiicc</a:t>
            </a:r>
            <a:r>
              <a:rPr lang="en-US" altLang="zh-CN" dirty="0">
                <a:latin typeface="Consolas" panose="020B0609020204030204" pitchFamily="49" charset="0"/>
                <a:ea typeface="微软雅黑" panose="020B0503020204020204" pitchFamily="34" charset="-122"/>
              </a:rPr>
              <a:t> ./</a:t>
            </a:r>
            <a:r>
              <a:rPr lang="en-US" altLang="zh-CN" dirty="0" err="1">
                <a:latin typeface="Consolas" panose="020B0609020204030204" pitchFamily="49" charset="0"/>
                <a:ea typeface="微软雅黑" panose="020B0503020204020204" pitchFamily="34" charset="-122"/>
              </a:rPr>
              <a:t>pivot.c</a:t>
            </a:r>
            <a:r>
              <a:rPr lang="en-US" altLang="zh-CN" dirty="0">
                <a:latin typeface="Consolas" panose="020B0609020204030204" pitchFamily="49" charset="0"/>
                <a:ea typeface="微软雅黑" panose="020B0503020204020204" pitchFamily="34" charset="-122"/>
              </a:rPr>
              <a:t> -</a:t>
            </a:r>
            <a:r>
              <a:rPr lang="en-US" altLang="zh-CN" dirty="0" err="1">
                <a:latin typeface="Consolas" panose="020B0609020204030204" pitchFamily="49" charset="0"/>
                <a:ea typeface="微软雅黑" panose="020B0503020204020204" pitchFamily="34" charset="-122"/>
              </a:rPr>
              <a:t>mcmodel</a:t>
            </a:r>
            <a:r>
              <a:rPr lang="en-US" altLang="zh-CN" dirty="0">
                <a:latin typeface="Consolas" panose="020B0609020204030204" pitchFamily="49" charset="0"/>
                <a:ea typeface="微软雅黑" panose="020B0503020204020204" pitchFamily="34" charset="-122"/>
              </a:rPr>
              <a:t>=medium -</a:t>
            </a:r>
            <a:r>
              <a:rPr lang="en-US" altLang="zh-CN" dirty="0" err="1">
                <a:latin typeface="Consolas" panose="020B0609020204030204" pitchFamily="49" charset="0"/>
                <a:ea typeface="微软雅黑" panose="020B0503020204020204" pitchFamily="34" charset="-122"/>
              </a:rPr>
              <a:t>fopenmp</a:t>
            </a:r>
            <a:r>
              <a:rPr lang="en-US" altLang="zh-CN" dirty="0">
                <a:latin typeface="Consolas" panose="020B0609020204030204" pitchFamily="49" charset="0"/>
                <a:ea typeface="微软雅黑" panose="020B0503020204020204" pitchFamily="34" charset="-122"/>
              </a:rPr>
              <a:t> -O3 -g -Wall -</a:t>
            </a:r>
            <a:r>
              <a:rPr lang="en-US" altLang="zh-CN" dirty="0" err="1">
                <a:latin typeface="Consolas" panose="020B0609020204030204" pitchFamily="49" charset="0"/>
                <a:ea typeface="微软雅黑" panose="020B0503020204020204" pitchFamily="34" charset="-122"/>
              </a:rPr>
              <a:t>lm</a:t>
            </a:r>
            <a:r>
              <a:rPr lang="en-US" altLang="zh-CN" dirty="0">
                <a:latin typeface="Consolas" panose="020B0609020204030204" pitchFamily="49" charset="0"/>
                <a:ea typeface="微软雅黑" panose="020B0503020204020204" pitchFamily="34" charset="-122"/>
              </a:rPr>
              <a:t> -o </a:t>
            </a:r>
            <a:r>
              <a:rPr lang="en-US" altLang="zh-CN" dirty="0" err="1">
                <a:latin typeface="Consolas" panose="020B0609020204030204" pitchFamily="49" charset="0"/>
                <a:ea typeface="微软雅黑" panose="020B0503020204020204" pitchFamily="34" charset="-122"/>
              </a:rPr>
              <a:t>pivot.out</a:t>
            </a:r>
            <a:r>
              <a:rPr lang="en-US" altLang="zh-CN" dirty="0">
                <a:latin typeface="Consolas" panose="020B0609020204030204" pitchFamily="49" charset="0"/>
                <a:ea typeface="微软雅黑" panose="020B0503020204020204" pitchFamily="34" charset="-122"/>
              </a:rPr>
              <a:t> -std=c11</a:t>
            </a: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运行参数：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 err="1">
                <a:latin typeface="Consolas" panose="020B0609020204030204" pitchFamily="49" charset="0"/>
                <a:ea typeface="微软雅黑" panose="020B0503020204020204" pitchFamily="34" charset="-122"/>
              </a:rPr>
              <a:t>srun</a:t>
            </a:r>
            <a:r>
              <a:rPr lang="en-US" altLang="zh-CN" dirty="0">
                <a:latin typeface="Consolas" panose="020B0609020204030204" pitchFamily="49" charset="0"/>
                <a:ea typeface="微软雅黑" panose="020B0503020204020204" pitchFamily="34" charset="-122"/>
              </a:rPr>
              <a:t> -p IPCC -N 2 -n 4 ./</a:t>
            </a:r>
            <a:r>
              <a:rPr lang="en-US" altLang="zh-CN" dirty="0" err="1">
                <a:latin typeface="Consolas" panose="020B0609020204030204" pitchFamily="49" charset="0"/>
                <a:ea typeface="微软雅黑" panose="020B0503020204020204" pitchFamily="34" charset="-122"/>
              </a:rPr>
              <a:t>pivot.out</a:t>
            </a: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将任务按照第一维平均分给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个节点，最后把每个节点的前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M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个数据使用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MPI_Gather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()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函数汇集起来排序。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MPI1">
            <a:hlinkClick r:id="" action="ppaction://media"/>
            <a:extLst>
              <a:ext uri="{FF2B5EF4-FFF2-40B4-BE49-F238E27FC236}">
                <a16:creationId xmlns:a16="http://schemas.microsoft.com/office/drawing/2014/main" id="{C13A6139-E74B-19DB-484C-DE703EC4ED5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45796" y="5945435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160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53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318052" y="831358"/>
            <a:ext cx="51186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b="1" dirty="0">
                <a:solidFill>
                  <a:srgbClr val="C00000"/>
                </a:solidFill>
                <a:latin typeface="Source Han Sans CN" panose="020B0200000000000000" pitchFamily="34" charset="-128"/>
                <a:ea typeface="Source Han Sans CN" panose="020B0200000000000000" pitchFamily="34" charset="-128"/>
              </a:rPr>
              <a:t>优化方法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12C95E4-9DF5-4A3B-AABE-77E0AF6D7FCC}"/>
              </a:ext>
            </a:extLst>
          </p:cNvPr>
          <p:cNvSpPr txBox="1"/>
          <p:nvPr/>
        </p:nvSpPr>
        <p:spPr>
          <a:xfrm>
            <a:off x="1828800" y="877525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MPI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加速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D0EF2F15-27BD-4738-8A6B-F191176E41AA}"/>
              </a:ext>
            </a:extLst>
          </p:cNvPr>
          <p:cNvSpPr txBox="1"/>
          <p:nvPr/>
        </p:nvSpPr>
        <p:spPr>
          <a:xfrm>
            <a:off x="7684746" y="1523549"/>
            <a:ext cx="3891091" cy="1289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排序过程复杂度为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O(M)</a:t>
            </a: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由于第一层平均分配，实际上每个节点的任务并不平均，因此效率比较低。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4E5ED99-61AC-493B-B8A9-29E8234C4417}"/>
              </a:ext>
            </a:extLst>
          </p:cNvPr>
          <p:cNvSpPr txBox="1"/>
          <p:nvPr/>
        </p:nvSpPr>
        <p:spPr>
          <a:xfrm>
            <a:off x="7684746" y="4200691"/>
            <a:ext cx="60576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Case1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用时：</a:t>
            </a:r>
            <a:r>
              <a:rPr lang="en-US" altLang="zh-CN" sz="1800" b="1" i="1" u="none" strike="noStrike" dirty="0">
                <a:effectLst/>
                <a:latin typeface="Arial Unicode MS"/>
                <a:ea typeface="微软雅黑" panose="020B0503020204020204" pitchFamily="34" charset="-122"/>
              </a:rPr>
              <a:t>1.547561s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加速比：</a:t>
            </a:r>
            <a:r>
              <a:rPr lang="en-US" altLang="zh-CN" b="1" i="1" dirty="0">
                <a:latin typeface="Arial Unicode MS"/>
                <a:ea typeface="微软雅黑" panose="020B0503020204020204" pitchFamily="34" charset="-122"/>
              </a:rPr>
              <a:t>32073.66%</a:t>
            </a:r>
            <a:endParaRPr lang="zh-CN" altLang="en-US" b="1" i="1" dirty="0">
              <a:latin typeface="Arial Unicode MS"/>
              <a:ea typeface="微软雅黑" panose="020B0503020204020204" pitchFamily="34" charset="-122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77298EAD-D844-FFDA-9426-06D9296C5B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4746" y="2903364"/>
            <a:ext cx="4214226" cy="105127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381BD6D-FAAE-D84B-E86B-C2EEA55301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028" y="1523549"/>
            <a:ext cx="7194920" cy="4851649"/>
          </a:xfrm>
          <a:prstGeom prst="rect">
            <a:avLst/>
          </a:prstGeom>
        </p:spPr>
      </p:pic>
      <p:pic>
        <p:nvPicPr>
          <p:cNvPr id="10" name="MPI2">
            <a:hlinkClick r:id="" action="ppaction://media"/>
            <a:extLst>
              <a:ext uri="{FF2B5EF4-FFF2-40B4-BE49-F238E27FC236}">
                <a16:creationId xmlns:a16="http://schemas.microsoft.com/office/drawing/2014/main" id="{7E0EE0E0-ECC4-1590-9758-7964378DDFC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72637" y="6171998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811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733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318052" y="831358"/>
            <a:ext cx="51186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b="1" dirty="0">
                <a:solidFill>
                  <a:srgbClr val="C00000"/>
                </a:solidFill>
                <a:latin typeface="Source Han Sans CN" panose="020B0200000000000000" pitchFamily="34" charset="-128"/>
                <a:ea typeface="Source Han Sans CN" panose="020B0200000000000000" pitchFamily="34" charset="-128"/>
              </a:rPr>
              <a:t>优化方法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12C95E4-9DF5-4A3B-AABE-77E0AF6D7FCC}"/>
              </a:ext>
            </a:extLst>
          </p:cNvPr>
          <p:cNvSpPr txBox="1"/>
          <p:nvPr/>
        </p:nvSpPr>
        <p:spPr>
          <a:xfrm>
            <a:off x="1828800" y="877525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MPI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加速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164FCF4-7AA5-4956-BD70-B6AB6752641A}"/>
              </a:ext>
            </a:extLst>
          </p:cNvPr>
          <p:cNvSpPr txBox="1"/>
          <p:nvPr/>
        </p:nvSpPr>
        <p:spPr>
          <a:xfrm>
            <a:off x="394597" y="1248517"/>
            <a:ext cx="9776537" cy="8744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为了解决上述困境，将分配任务从第一层改为最后一层循环分配。</a:t>
            </a:r>
            <a:endParaRPr lang="en-US" altLang="zh-CN" sz="1800" kern="1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同时，为了进一步加速，我们用满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128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个核心，并删去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SumDistance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函数中的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omp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指令。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4E5ED99-61AC-493B-B8A9-29E8234C4417}"/>
              </a:ext>
            </a:extLst>
          </p:cNvPr>
          <p:cNvSpPr txBox="1"/>
          <p:nvPr/>
        </p:nvSpPr>
        <p:spPr>
          <a:xfrm>
            <a:off x="6649888" y="5736921"/>
            <a:ext cx="60576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Case1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用时：</a:t>
            </a:r>
            <a:r>
              <a:rPr lang="en-US" altLang="zh-CN" sz="1800" b="1" i="1" u="none" strike="noStrike" dirty="0">
                <a:effectLst/>
                <a:latin typeface="Arial Unicode MS"/>
                <a:ea typeface="微软雅黑" panose="020B0503020204020204" pitchFamily="34" charset="-122"/>
              </a:rPr>
              <a:t>0.419529s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加速比：</a:t>
            </a:r>
            <a:r>
              <a:rPr lang="en-US" altLang="zh-CN" b="1" i="1" dirty="0">
                <a:latin typeface="Arial Unicode MS"/>
                <a:ea typeface="微软雅黑" panose="020B0503020204020204" pitchFamily="34" charset="-122"/>
              </a:rPr>
              <a:t>118313.52%</a:t>
            </a:r>
            <a:endParaRPr lang="zh-CN" altLang="en-US" b="1" i="1" dirty="0">
              <a:latin typeface="Arial Unicode MS"/>
              <a:ea typeface="微软雅黑" panose="020B0503020204020204" pitchFamily="34" charset="-122"/>
            </a:endParaRPr>
          </a:p>
        </p:txBody>
      </p:sp>
      <p:graphicFrame>
        <p:nvGraphicFramePr>
          <p:cNvPr id="17" name="图表 16">
            <a:extLst>
              <a:ext uri="{FF2B5EF4-FFF2-40B4-BE49-F238E27FC236}">
                <a16:creationId xmlns:a16="http://schemas.microsoft.com/office/drawing/2014/main" id="{9BB1CF3F-A3D5-9745-882C-EAA15637E4D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96664871"/>
              </p:ext>
            </p:extLst>
          </p:nvPr>
        </p:nvGraphicFramePr>
        <p:xfrm>
          <a:off x="8073025" y="2299328"/>
          <a:ext cx="3317282" cy="27494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4" name="图片 3">
            <a:extLst>
              <a:ext uri="{FF2B5EF4-FFF2-40B4-BE49-F238E27FC236}">
                <a16:creationId xmlns:a16="http://schemas.microsoft.com/office/drawing/2014/main" id="{0FA51CB9-E0E5-3E9F-72E6-204124E58F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4597" y="2295322"/>
            <a:ext cx="6426530" cy="256553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4BB90EB-F847-E898-D508-DB270147137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39797"/>
          <a:stretch/>
        </p:blipFill>
        <p:spPr>
          <a:xfrm>
            <a:off x="394597" y="5188881"/>
            <a:ext cx="2921150" cy="1242513"/>
          </a:xfrm>
          <a:prstGeom prst="rect">
            <a:avLst/>
          </a:prstGeom>
        </p:spPr>
      </p:pic>
      <p:pic>
        <p:nvPicPr>
          <p:cNvPr id="8" name="MPI2">
            <a:hlinkClick r:id="" action="ppaction://media"/>
            <a:extLst>
              <a:ext uri="{FF2B5EF4-FFF2-40B4-BE49-F238E27FC236}">
                <a16:creationId xmlns:a16="http://schemas.microsoft.com/office/drawing/2014/main" id="{AFB56A89-CE42-293C-3F52-5C39887374E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187107" y="6180052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459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282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318052" y="831358"/>
            <a:ext cx="51186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b="1" dirty="0">
                <a:solidFill>
                  <a:srgbClr val="C00000"/>
                </a:solidFill>
                <a:latin typeface="Source Han Sans CN" panose="020B0200000000000000" pitchFamily="34" charset="-128"/>
                <a:ea typeface="Source Han Sans CN" panose="020B0200000000000000" pitchFamily="34" charset="-128"/>
              </a:rPr>
              <a:t>程序运行结果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AE1EEA4-A692-7A38-9DB6-462609A9BB83}"/>
              </a:ext>
            </a:extLst>
          </p:cNvPr>
          <p:cNvSpPr txBox="1"/>
          <p:nvPr/>
        </p:nvSpPr>
        <p:spPr>
          <a:xfrm>
            <a:off x="318051" y="1346409"/>
            <a:ext cx="6097045" cy="1289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Case1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：从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Baseline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496.359511s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到最终结果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0.419529s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，加速约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1183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倍。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3C711F42-1CB4-EC96-81BC-27680449C3DA}"/>
              </a:ext>
            </a:extLst>
          </p:cNvPr>
          <p:cNvSpPr txBox="1"/>
          <p:nvPr/>
        </p:nvSpPr>
        <p:spPr>
          <a:xfrm>
            <a:off x="267948" y="3813455"/>
            <a:ext cx="5777948" cy="8744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Case2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：最终用时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23.135388s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，相较于主办方给出的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Baseline 9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小时加速约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1400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倍。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C8374F9-B4FB-FD6D-BC63-675CABCEBC6F}"/>
              </a:ext>
            </a:extLst>
          </p:cNvPr>
          <p:cNvSpPr txBox="1"/>
          <p:nvPr/>
        </p:nvSpPr>
        <p:spPr>
          <a:xfrm>
            <a:off x="6045895" y="1346409"/>
            <a:ext cx="5659677" cy="3787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编译参数：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 err="1">
                <a:latin typeface="Consolas" panose="020B0609020204030204" pitchFamily="49" charset="0"/>
                <a:ea typeface="微软雅黑" panose="020B0503020204020204" pitchFamily="34" charset="-122"/>
              </a:rPr>
              <a:t>mpiicc</a:t>
            </a:r>
            <a:r>
              <a:rPr lang="en-US" altLang="zh-CN" dirty="0">
                <a:latin typeface="Consolas" panose="020B0609020204030204" pitchFamily="49" charset="0"/>
                <a:ea typeface="微软雅黑" panose="020B0503020204020204" pitchFamily="34" charset="-122"/>
              </a:rPr>
              <a:t> ./</a:t>
            </a:r>
            <a:r>
              <a:rPr lang="en-US" altLang="zh-CN" dirty="0" err="1">
                <a:latin typeface="Consolas" panose="020B0609020204030204" pitchFamily="49" charset="0"/>
                <a:ea typeface="微软雅黑" panose="020B0503020204020204" pitchFamily="34" charset="-122"/>
              </a:rPr>
              <a:t>pivot.c</a:t>
            </a:r>
            <a:r>
              <a:rPr lang="en-US" altLang="zh-CN" dirty="0">
                <a:latin typeface="Consolas" panose="020B0609020204030204" pitchFamily="49" charset="0"/>
                <a:ea typeface="微软雅黑" panose="020B0503020204020204" pitchFamily="34" charset="-122"/>
              </a:rPr>
              <a:t> -</a:t>
            </a:r>
            <a:r>
              <a:rPr lang="en-US" altLang="zh-CN" dirty="0" err="1">
                <a:latin typeface="Consolas" panose="020B0609020204030204" pitchFamily="49" charset="0"/>
                <a:ea typeface="微软雅黑" panose="020B0503020204020204" pitchFamily="34" charset="-122"/>
              </a:rPr>
              <a:t>mcmodel</a:t>
            </a:r>
            <a:r>
              <a:rPr lang="en-US" altLang="zh-CN" dirty="0">
                <a:latin typeface="Consolas" panose="020B0609020204030204" pitchFamily="49" charset="0"/>
                <a:ea typeface="微软雅黑" panose="020B0503020204020204" pitchFamily="34" charset="-122"/>
              </a:rPr>
              <a:t>=medium -</a:t>
            </a:r>
            <a:r>
              <a:rPr lang="en-US" altLang="zh-CN" dirty="0" err="1">
                <a:latin typeface="Consolas" panose="020B0609020204030204" pitchFamily="49" charset="0"/>
                <a:ea typeface="微软雅黑" panose="020B0503020204020204" pitchFamily="34" charset="-122"/>
              </a:rPr>
              <a:t>lm</a:t>
            </a:r>
            <a:r>
              <a:rPr lang="en-US" altLang="zh-CN" dirty="0">
                <a:latin typeface="Consolas" panose="020B0609020204030204" pitchFamily="49" charset="0"/>
                <a:ea typeface="微软雅黑" panose="020B0503020204020204" pitchFamily="34" charset="-122"/>
              </a:rPr>
              <a:t> -O3 -g -</a:t>
            </a:r>
            <a:r>
              <a:rPr lang="en-US" altLang="zh-CN" dirty="0" err="1">
                <a:latin typeface="Consolas" panose="020B0609020204030204" pitchFamily="49" charset="0"/>
                <a:ea typeface="微软雅黑" panose="020B0503020204020204" pitchFamily="34" charset="-122"/>
              </a:rPr>
              <a:t>fopenmp</a:t>
            </a:r>
            <a:r>
              <a:rPr lang="en-US" altLang="zh-CN" dirty="0">
                <a:latin typeface="Consolas" panose="020B0609020204030204" pitchFamily="49" charset="0"/>
                <a:ea typeface="微软雅黑" panose="020B0503020204020204" pitchFamily="34" charset="-122"/>
              </a:rPr>
              <a:t> -Wall -std=c11 -o </a:t>
            </a:r>
            <a:r>
              <a:rPr lang="en-US" altLang="zh-CN" dirty="0" err="1">
                <a:latin typeface="Consolas" panose="020B0609020204030204" pitchFamily="49" charset="0"/>
                <a:ea typeface="微软雅黑" panose="020B0503020204020204" pitchFamily="34" charset="-122"/>
              </a:rPr>
              <a:t>pivot.out</a:t>
            </a:r>
            <a:r>
              <a:rPr lang="en-US" altLang="zh-CN" dirty="0"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运行参数：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 err="1">
                <a:latin typeface="Consolas" panose="020B0609020204030204" pitchFamily="49" charset="0"/>
                <a:ea typeface="微软雅黑" panose="020B0503020204020204" pitchFamily="34" charset="-122"/>
              </a:rPr>
              <a:t>srun</a:t>
            </a:r>
            <a:r>
              <a:rPr lang="en-US" altLang="zh-CN" dirty="0">
                <a:latin typeface="Consolas" panose="020B0609020204030204" pitchFamily="49" charset="0"/>
                <a:ea typeface="微软雅黑" panose="020B0503020204020204" pitchFamily="34" charset="-122"/>
              </a:rPr>
              <a:t> -p IPCC -N 2 -n 128 ./</a:t>
            </a:r>
            <a:r>
              <a:rPr lang="en-US" altLang="zh-CN" dirty="0" err="1">
                <a:latin typeface="Consolas" panose="020B0609020204030204" pitchFamily="49" charset="0"/>
                <a:ea typeface="微软雅黑" panose="020B0503020204020204" pitchFamily="34" charset="-122"/>
              </a:rPr>
              <a:t>pivot.out</a:t>
            </a: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可使用提供的脚本在北京云平台上进行编译、运行：</a:t>
            </a: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 err="1">
                <a:latin typeface="Consolas" panose="020B0609020204030204" pitchFamily="49" charset="0"/>
                <a:ea typeface="微软雅黑" panose="020B0503020204020204" pitchFamily="34" charset="-122"/>
              </a:rPr>
              <a:t>sh</a:t>
            </a:r>
            <a:r>
              <a:rPr lang="en-US" altLang="zh-CN" dirty="0">
                <a:latin typeface="Consolas" panose="020B0609020204030204" pitchFamily="49" charset="0"/>
                <a:ea typeface="微软雅黑" panose="020B0503020204020204" pitchFamily="34" charset="-122"/>
              </a:rPr>
              <a:t> runner.sh</a:t>
            </a:r>
          </a:p>
          <a:p>
            <a:pPr>
              <a:lnSpc>
                <a:spcPct val="150000"/>
              </a:lnSpc>
            </a:pPr>
            <a:r>
              <a:rPr lang="en-US" altLang="zh-CN" dirty="0" err="1">
                <a:latin typeface="Consolas" panose="020B0609020204030204" pitchFamily="49" charset="0"/>
                <a:ea typeface="微软雅黑" panose="020B0503020204020204" pitchFamily="34" charset="-122"/>
              </a:rPr>
              <a:t>sh</a:t>
            </a:r>
            <a:r>
              <a:rPr lang="en-US" altLang="zh-CN" dirty="0">
                <a:latin typeface="Consolas" panose="020B0609020204030204" pitchFamily="49" charset="0"/>
                <a:ea typeface="微软雅黑" panose="020B0503020204020204" pitchFamily="34" charset="-122"/>
              </a:rPr>
              <a:t> runner.sh </a:t>
            </a:r>
            <a:r>
              <a:rPr lang="en-US" altLang="zh-CN" dirty="0" err="1">
                <a:latin typeface="Consolas" panose="020B0609020204030204" pitchFamily="49" charset="0"/>
                <a:ea typeface="微软雅黑" panose="020B0503020204020204" pitchFamily="34" charset="-122"/>
              </a:rPr>
              <a:t>inputFilename</a:t>
            </a: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8B8F416-AC11-2C68-FEBB-5ED5B512D00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4232"/>
          <a:stretch/>
        </p:blipFill>
        <p:spPr>
          <a:xfrm>
            <a:off x="318052" y="2249699"/>
            <a:ext cx="2921150" cy="156375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B427E16F-B189-15B5-2668-ECEDB22BAD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9110" y="4788900"/>
            <a:ext cx="3079908" cy="1701887"/>
          </a:xfrm>
          <a:prstGeom prst="rect">
            <a:avLst/>
          </a:prstGeom>
        </p:spPr>
      </p:pic>
      <p:pic>
        <p:nvPicPr>
          <p:cNvPr id="12" name="final">
            <a:hlinkClick r:id="" action="ppaction://media"/>
            <a:extLst>
              <a:ext uri="{FF2B5EF4-FFF2-40B4-BE49-F238E27FC236}">
                <a16:creationId xmlns:a16="http://schemas.microsoft.com/office/drawing/2014/main" id="{B499D5CE-313F-7E65-8DFC-135751BA763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26490" y="6287587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448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94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240733" cy="6858000"/>
          </a:xfrm>
          <a:prstGeom prst="rect">
            <a:avLst/>
          </a:prstGeom>
        </p:spPr>
      </p:pic>
      <p:cxnSp>
        <p:nvCxnSpPr>
          <p:cNvPr id="10" name="直接连接符 11"/>
          <p:cNvCxnSpPr/>
          <p:nvPr/>
        </p:nvCxnSpPr>
        <p:spPr>
          <a:xfrm>
            <a:off x="1382604" y="4886783"/>
            <a:ext cx="831403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1248885" y="3426845"/>
            <a:ext cx="5903259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dirty="0">
                <a:solidFill>
                  <a:srgbClr val="C00000"/>
                </a:solidFill>
                <a:latin typeface="Source Han Sans CN" panose="020B0200000000000000" pitchFamily="34" charset="-128"/>
                <a:ea typeface="Source Han Sans CN" panose="020B0200000000000000" pitchFamily="34" charset="-128"/>
                <a:sym typeface="Arial" panose="020B0704020202020204"/>
              </a:rPr>
              <a:t>感谢观看</a:t>
            </a:r>
            <a:endParaRPr lang="en-US" altLang="zh-CN" sz="4800" dirty="0">
              <a:solidFill>
                <a:schemeClr val="accent2">
                  <a:lumMod val="60000"/>
                  <a:lumOff val="40000"/>
                </a:schemeClr>
              </a:solidFill>
              <a:latin typeface="Arial" panose="020B0704020202020204"/>
              <a:ea typeface="微软雅黑" panose="020B0703020204020201" charset="-122"/>
              <a:sym typeface="Arial" panose="020B0704020202020204"/>
            </a:endParaRPr>
          </a:p>
          <a:p>
            <a:r>
              <a:rPr lang="en-US" altLang="zh-CN" sz="2000" dirty="0">
                <a:solidFill>
                  <a:srgbClr val="0F132F"/>
                </a:solidFill>
                <a:latin typeface="Arial" panose="020B0704020202020204"/>
                <a:ea typeface="微软雅黑" panose="020B0703020204020201" charset="-122"/>
                <a:sym typeface="Arial" panose="020B0704020202020204"/>
              </a:rPr>
              <a:t>THANKS FOR WATCHING</a:t>
            </a:r>
            <a:endParaRPr lang="zh-CN" altLang="en-US" sz="2000" dirty="0">
              <a:solidFill>
                <a:srgbClr val="0F132F"/>
              </a:solidFill>
              <a:latin typeface="Arial" panose="020B0704020202020204"/>
              <a:ea typeface="微软雅黑" panose="020B0703020204020201" charset="-122"/>
              <a:sym typeface="Arial" panose="020B0704020202020204"/>
            </a:endParaRPr>
          </a:p>
        </p:txBody>
      </p:sp>
      <p:pic>
        <p:nvPicPr>
          <p:cNvPr id="6" name="图片 5" descr="logo合集-03">
            <a:extLst>
              <a:ext uri="{FF2B5EF4-FFF2-40B4-BE49-F238E27FC236}">
                <a16:creationId xmlns:a16="http://schemas.microsoft.com/office/drawing/2014/main" id="{8D032E14-A4C5-9F98-D920-C7A4506A38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812" y="1400528"/>
            <a:ext cx="4222831" cy="191324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318052" y="785192"/>
            <a:ext cx="51186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DF2022"/>
                </a:solidFill>
                <a:latin typeface="Source Han Sans CN Heavy" panose="020B0200000000000000" pitchFamily="34" charset="-128"/>
                <a:ea typeface="Source Han Sans CN Heavy" panose="020B0200000000000000" pitchFamily="34" charset="-128"/>
                <a:sym typeface="Arial" panose="020B0704020202020204"/>
              </a:rPr>
              <a:t>目录 </a:t>
            </a:r>
            <a:r>
              <a:rPr lang="en-US" altLang="zh-CN" sz="2800" b="1" dirty="0">
                <a:solidFill>
                  <a:srgbClr val="DF2022"/>
                </a:solidFill>
                <a:latin typeface="Source Han Sans CN Heavy" panose="020B0200000000000000" pitchFamily="34" charset="-128"/>
                <a:ea typeface="Source Han Sans CN Heavy" panose="020B0200000000000000" pitchFamily="34" charset="-128"/>
                <a:sym typeface="Arial" panose="020B0704020202020204"/>
              </a:rPr>
              <a:t>CONTENTS</a:t>
            </a:r>
            <a:endParaRPr lang="zh-CN" altLang="en-US" sz="2800" b="1" dirty="0">
              <a:solidFill>
                <a:srgbClr val="DF2022"/>
              </a:solidFill>
              <a:latin typeface="Source Han Sans CN Heavy" panose="020B0200000000000000" pitchFamily="34" charset="-128"/>
              <a:ea typeface="Source Han Sans CN Heavy" panose="020B0200000000000000" pitchFamily="34" charset="-128"/>
              <a:sym typeface="Arial" panose="020B0704020202020204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233985" y="2615061"/>
            <a:ext cx="64684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atin typeface="黑体" panose="02010609060101010101" pitchFamily="49" charset="-122"/>
                <a:ea typeface="黑体" panose="02010609060101010101" pitchFamily="49" charset="-122"/>
                <a:sym typeface="Arial" panose="020B0704020202020204"/>
              </a:rPr>
              <a:t>01.</a:t>
            </a: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  <a:sym typeface="Arial" panose="020B0704020202020204"/>
              </a:rPr>
              <a:t>应用程序运行的硬件环境和软件环境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230511" y="3223587"/>
            <a:ext cx="39549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atin typeface="黑体" panose="02010609060101010101" pitchFamily="49" charset="-122"/>
                <a:ea typeface="黑体" panose="02010609060101010101" pitchFamily="49" charset="-122"/>
                <a:sym typeface="Arial" panose="020B0704020202020204"/>
              </a:rPr>
              <a:t>02.</a:t>
            </a: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  <a:sym typeface="Arial" panose="020B0704020202020204"/>
              </a:rPr>
              <a:t>应用程序的代码结构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1238902" y="3874147"/>
            <a:ext cx="21595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atin typeface="黑体" panose="02010609060101010101" pitchFamily="49" charset="-122"/>
                <a:ea typeface="黑体" panose="02010609060101010101" pitchFamily="49" charset="-122"/>
                <a:sym typeface="Arial" panose="020B0704020202020204"/>
              </a:rPr>
              <a:t>03.</a:t>
            </a: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  <a:sym typeface="Arial" panose="020B0704020202020204"/>
              </a:rPr>
              <a:t>优化方法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1243818" y="4485767"/>
            <a:ext cx="28777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atin typeface="黑体" panose="02010609060101010101" pitchFamily="49" charset="-122"/>
                <a:ea typeface="黑体" panose="02010609060101010101" pitchFamily="49" charset="-122"/>
                <a:sym typeface="Arial" panose="020B0704020202020204"/>
              </a:rPr>
              <a:t>04.</a:t>
            </a: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  <a:sym typeface="Arial" panose="020B0704020202020204"/>
              </a:rPr>
              <a:t>程序运行结果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318052" y="785192"/>
            <a:ext cx="51186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DF2022"/>
                </a:solidFill>
                <a:effectLst/>
                <a:uLnTx/>
                <a:uFillTx/>
                <a:latin typeface="Source Han Sans CN Heavy" panose="020B0200000000000000" pitchFamily="34" charset="-128"/>
                <a:ea typeface="Source Han Sans CN Heavy" panose="020B0200000000000000" pitchFamily="34" charset="-128"/>
                <a:cs typeface="+mn-cs"/>
                <a:sym typeface="Arial" panose="020B0704020202020204"/>
              </a:rPr>
              <a:t>运行平台硬件环境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102009" y="1926904"/>
            <a:ext cx="1003616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sym typeface="Arial" panose="020B0704020202020204"/>
              </a:rPr>
              <a:t>1.CPU</a:t>
            </a:r>
            <a:r>
              <a:rPr lang="zh-CN" altLang="en-US" sz="28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sym typeface="Arial" panose="020B0704020202020204"/>
              </a:rPr>
              <a:t>：每个节点具有</a:t>
            </a:r>
            <a:r>
              <a:rPr lang="en-US" altLang="zh-CN" sz="28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sym typeface="Arial" panose="020B0704020202020204"/>
              </a:rPr>
              <a:t>2</a:t>
            </a:r>
            <a:r>
              <a:rPr lang="zh-CN" altLang="en-US" sz="28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sym typeface="Arial" panose="020B0704020202020204"/>
              </a:rPr>
              <a:t>颗</a:t>
            </a:r>
            <a:r>
              <a:rPr lang="en-US" altLang="zh-CN" sz="28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sym typeface="Arial" panose="020B0704020202020204"/>
              </a:rPr>
              <a:t>32</a:t>
            </a:r>
            <a:r>
              <a:rPr lang="zh-CN" altLang="en-US" sz="28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sym typeface="Arial" panose="020B0704020202020204"/>
              </a:rPr>
              <a:t>核</a:t>
            </a:r>
            <a:r>
              <a:rPr lang="en-US" altLang="zh-CN" sz="28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sym typeface="Arial" panose="020B0704020202020204"/>
              </a:rPr>
              <a:t>AMD EPYC 7452 @ 2.35GHz CPU</a:t>
            </a:r>
            <a:r>
              <a:rPr lang="zh-CN" altLang="en-US" sz="28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sym typeface="Arial" panose="020B0704020202020204"/>
              </a:rPr>
              <a:t>组成，</a:t>
            </a:r>
            <a:r>
              <a:rPr lang="en-US" altLang="zh-CN" sz="28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sym typeface="Arial" panose="020B0704020202020204"/>
              </a:rPr>
              <a:t>256 GB</a:t>
            </a:r>
            <a:r>
              <a:rPr lang="zh-CN" altLang="en-US" sz="28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sym typeface="Arial" panose="020B0704020202020204"/>
              </a:rPr>
              <a:t>内存。使用</a:t>
            </a:r>
            <a:r>
              <a:rPr lang="en-US" altLang="zh-CN" sz="28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sym typeface="Arial" panose="020B0704020202020204"/>
              </a:rPr>
              <a:t>2</a:t>
            </a:r>
            <a:r>
              <a:rPr lang="zh-CN" altLang="en-US" sz="28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sym typeface="Arial" panose="020B0704020202020204"/>
              </a:rPr>
              <a:t>个节点共</a:t>
            </a:r>
            <a:r>
              <a:rPr lang="en-US" altLang="zh-CN" sz="28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sym typeface="Arial" panose="020B0704020202020204"/>
              </a:rPr>
              <a:t>128</a:t>
            </a:r>
            <a:r>
              <a:rPr lang="zh-CN" altLang="en-US" sz="28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sym typeface="Arial" panose="020B0704020202020204"/>
              </a:rPr>
              <a:t>核资源。</a:t>
            </a:r>
            <a:endParaRPr lang="en-US" altLang="zh-CN" sz="2800" dirty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  <a:sym typeface="Arial" panose="020B0704020202020204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  <a:sym typeface="Arial" panose="020B0704020202020204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  <a:sym typeface="Arial" panose="020B0704020202020204"/>
              </a:rPr>
              <a:t>2.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  <a:sym typeface="Arial" panose="020B0704020202020204"/>
              </a:rPr>
              <a:t>网络：节点间通过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  <a:sym typeface="Arial" panose="020B0704020202020204"/>
              </a:rPr>
              <a:t>56 Gb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  <a:sym typeface="Arial" panose="020B0704020202020204"/>
              </a:rPr>
              <a:t>Infiniband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  <a:sym typeface="Arial" panose="020B0704020202020204"/>
              </a:rPr>
              <a:t>高速网互联</a:t>
            </a:r>
          </a:p>
        </p:txBody>
      </p:sp>
      <p:pic>
        <p:nvPicPr>
          <p:cNvPr id="2" name="20220815_143403">
            <a:hlinkClick r:id="" action="ppaction://media"/>
            <a:extLst>
              <a:ext uri="{FF2B5EF4-FFF2-40B4-BE49-F238E27FC236}">
                <a16:creationId xmlns:a16="http://schemas.microsoft.com/office/drawing/2014/main" id="{6F1D7280-9898-5316-2FEE-91573E06DAC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17035" y="6106833"/>
            <a:ext cx="487363" cy="4873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95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318052" y="785192"/>
            <a:ext cx="51186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b="1" dirty="0">
                <a:solidFill>
                  <a:srgbClr val="DF2022"/>
                </a:solidFill>
                <a:latin typeface="Source Han Sans CN Heavy" panose="020B0200000000000000" pitchFamily="34" charset="-128"/>
                <a:ea typeface="Source Han Sans CN Heavy" panose="020B0200000000000000" pitchFamily="34" charset="-128"/>
                <a:sym typeface="Arial" panose="020B0704020202020204"/>
              </a:rPr>
              <a:t>运行平台软件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DF2022"/>
                </a:solidFill>
                <a:effectLst/>
                <a:uLnTx/>
                <a:uFillTx/>
                <a:latin typeface="Source Han Sans CN Heavy" panose="020B0200000000000000" pitchFamily="34" charset="-128"/>
                <a:ea typeface="Source Han Sans CN Heavy" panose="020B0200000000000000" pitchFamily="34" charset="-128"/>
                <a:cs typeface="+mn-cs"/>
                <a:sym typeface="Arial" panose="020B0704020202020204"/>
              </a:rPr>
              <a:t>环境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102009" y="1926904"/>
            <a:ext cx="10597773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sym typeface="Arial" panose="020B0704020202020204"/>
              </a:rPr>
              <a:t>1.</a:t>
            </a:r>
            <a:r>
              <a:rPr lang="zh-CN" altLang="en-US" sz="28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sym typeface="Arial" panose="020B0704020202020204"/>
              </a:rPr>
              <a:t>操作系统：</a:t>
            </a:r>
            <a:r>
              <a:rPr lang="en-US" altLang="zh-CN" sz="28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sym typeface="Arial" panose="020B0704020202020204"/>
              </a:rPr>
              <a:t>CentOS Linux 7.9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  <a:sym typeface="Arial" panose="020B0704020202020204"/>
              </a:rPr>
              <a:t>2.</a:t>
            </a:r>
            <a:r>
              <a:rPr lang="zh-CN" altLang="en-US" sz="28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sym typeface="Arial" panose="020B0704020202020204"/>
              </a:rPr>
              <a:t>并行环境</a:t>
            </a:r>
            <a:r>
              <a:rPr lang="zh-CN" altLang="en-US" sz="28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sym typeface="Wingdings" panose="05000000000000000000" pitchFamily="2" charset="2"/>
              </a:rPr>
              <a:t>：</a:t>
            </a:r>
            <a:r>
              <a:rPr lang="en-US" altLang="zh-CN" sz="2800" dirty="0" err="1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sym typeface="Wingdings" panose="05000000000000000000" pitchFamily="2" charset="2"/>
              </a:rPr>
              <a:t>mpiicc</a:t>
            </a:r>
            <a:r>
              <a:rPr lang="zh-CN" altLang="en-US" sz="20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sym typeface="Wingdings" panose="05000000000000000000" pitchFamily="2" charset="2"/>
              </a:rPr>
              <a:t>（</a:t>
            </a:r>
            <a:r>
              <a:rPr lang="en-US" altLang="zh-CN" sz="2000" dirty="0" err="1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sym typeface="Wingdings" panose="05000000000000000000" pitchFamily="2" charset="2"/>
              </a:rPr>
              <a:t>icc</a:t>
            </a:r>
            <a:r>
              <a:rPr lang="en-US" altLang="zh-CN" sz="20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sym typeface="Wingdings" panose="05000000000000000000" pitchFamily="2" charset="2"/>
              </a:rPr>
              <a:t> version 17.0.5 (</a:t>
            </a:r>
            <a:r>
              <a:rPr lang="en-US" altLang="zh-CN" sz="2000" dirty="0" err="1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sym typeface="Wingdings" panose="05000000000000000000" pitchFamily="2" charset="2"/>
              </a:rPr>
              <a:t>gcc</a:t>
            </a:r>
            <a:r>
              <a:rPr lang="en-US" altLang="zh-CN" sz="20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sym typeface="Wingdings" panose="05000000000000000000" pitchFamily="2" charset="2"/>
              </a:rPr>
              <a:t> version 4.8.5 compatibility)</a:t>
            </a:r>
            <a:r>
              <a:rPr lang="zh-CN" altLang="en-US" sz="20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sym typeface="Wingdings" panose="05000000000000000000" pitchFamily="2" charset="2"/>
              </a:rPr>
              <a:t>）</a:t>
            </a:r>
            <a:endParaRPr lang="en-US" altLang="zh-CN" sz="2800" dirty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  <a:sym typeface="Arial" panose="020B0704020202020204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  <a:sym typeface="Arial" panose="020B0704020202020204"/>
              </a:rPr>
              <a:t>3.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  <a:sym typeface="Arial" panose="020B0704020202020204"/>
              </a:rPr>
              <a:t>相关依赖软件</a:t>
            </a:r>
            <a:r>
              <a:rPr lang="zh-CN" altLang="en-US" sz="28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sym typeface="Arial" panose="020B0704020202020204"/>
              </a:rPr>
              <a:t>：</a:t>
            </a:r>
            <a:r>
              <a:rPr lang="de-DE" altLang="zh-CN" sz="28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sym typeface="Arial" panose="020B0704020202020204"/>
              </a:rPr>
              <a:t>mpi/intel/17.0.5 mpich/3.1.4-intel-17.0.5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  <a:sym typeface="Arial" panose="020B0704020202020204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6979891-E3C1-300C-A8F8-14BD2750DD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2009" y="4078981"/>
            <a:ext cx="7788315" cy="1196444"/>
          </a:xfrm>
          <a:prstGeom prst="rect">
            <a:avLst/>
          </a:prstGeom>
        </p:spPr>
      </p:pic>
      <p:pic>
        <p:nvPicPr>
          <p:cNvPr id="2" name="20220815_143438">
            <a:hlinkClick r:id="" action="ppaction://media"/>
            <a:extLst>
              <a:ext uri="{FF2B5EF4-FFF2-40B4-BE49-F238E27FC236}">
                <a16:creationId xmlns:a16="http://schemas.microsoft.com/office/drawing/2014/main" id="{8E38B767-E42E-713C-207B-C7D19DA3A53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22088" y="6104984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877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86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318052" y="785192"/>
            <a:ext cx="51186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DF2022"/>
                </a:solidFill>
                <a:effectLst/>
                <a:uLnTx/>
                <a:uFillTx/>
                <a:latin typeface="Source Han Sans CN Heavy" panose="020B0200000000000000" pitchFamily="34" charset="-128"/>
                <a:ea typeface="Source Han Sans CN Heavy" panose="020B0200000000000000" pitchFamily="34" charset="-128"/>
                <a:cs typeface="+mn-cs"/>
                <a:sym typeface="Arial" panose="020B0704020202020204"/>
              </a:rPr>
              <a:t>程序结构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418623" y="1710088"/>
            <a:ext cx="10036161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b="1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sym typeface="Arial" panose="020B0704020202020204"/>
              </a:rPr>
              <a:t>主要函数模块：</a:t>
            </a:r>
            <a:endParaRPr lang="en-US" altLang="zh-CN" sz="2800" b="1" dirty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  <a:sym typeface="Arial" panose="020B0704020202020204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sym typeface="Arial" panose="020B0704020202020204"/>
              </a:rPr>
              <a:t>	1.</a:t>
            </a:r>
            <a:r>
              <a:rPr lang="zh-CN" altLang="en-US" sz="28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sym typeface="Arial" panose="020B0704020202020204"/>
              </a:rPr>
              <a:t>递归枚举所有 </a:t>
            </a:r>
            <a:r>
              <a:rPr lang="en-US" altLang="zh-CN" sz="28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sym typeface="Arial" panose="020B0704020202020204"/>
              </a:rPr>
              <a:t>pivot </a:t>
            </a:r>
            <a:r>
              <a:rPr lang="zh-CN" altLang="en-US" sz="28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sym typeface="Arial" panose="020B0704020202020204"/>
              </a:rPr>
              <a:t>的组合</a:t>
            </a:r>
            <a:r>
              <a:rPr lang="en-US" altLang="zh-CN" sz="28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sym typeface="Arial" panose="020B0704020202020204"/>
              </a:rPr>
              <a:t>			O(</a:t>
            </a:r>
            <a:r>
              <a:rPr lang="en-US" altLang="zh-CN" sz="2800" dirty="0" err="1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sym typeface="Arial" panose="020B0704020202020204"/>
              </a:rPr>
              <a:t>n^k</a:t>
            </a:r>
            <a:r>
              <a:rPr lang="en-US" altLang="zh-CN" sz="28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sym typeface="Arial" panose="020B0704020202020204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  <a:sym typeface="Arial" panose="020B0704020202020204"/>
              </a:rPr>
              <a:t>	2.</a:t>
            </a:r>
            <a:r>
              <a:rPr lang="zh-CN" altLang="en-US" sz="28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sym typeface="Arial" panose="020B0704020202020204"/>
              </a:rPr>
              <a:t>计算切比雪夫距离之和</a:t>
            </a:r>
            <a:r>
              <a:rPr lang="en-US" altLang="zh-CN" sz="28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sym typeface="Arial" panose="020B0704020202020204"/>
              </a:rPr>
              <a:t>				O(n^2)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  <a:sym typeface="Arial" panose="020B0704020202020204"/>
              </a:rPr>
              <a:t>	3.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  <a:sym typeface="Arial" panose="020B0704020202020204"/>
              </a:rPr>
              <a:t>排序，将结果合并到答案中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  <a:sym typeface="Arial" panose="020B0704020202020204"/>
              </a:rPr>
              <a:t>			O(n^2)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2800" dirty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  <a:sym typeface="Arial" panose="020B0704020202020204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  <a:sym typeface="Arial" panose="020B0704020202020204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b="1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sym typeface="Arial" panose="020B0704020202020204"/>
              </a:rPr>
              <a:t>所运行的应用负载：</a:t>
            </a:r>
            <a:endParaRPr lang="en-US" altLang="zh-CN" sz="2800" b="1" dirty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  <a:sym typeface="Arial" panose="020B0704020202020204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  <a:sym typeface="Arial" panose="020B0704020202020204"/>
              </a:rPr>
              <a:t>	1.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  <a:sym typeface="Arial" panose="020B0704020202020204"/>
              </a:rPr>
              <a:t>算例</a:t>
            </a:r>
            <a:r>
              <a:rPr lang="en-US" altLang="zh-CN" sz="28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sym typeface="Arial" panose="020B0704020202020204"/>
              </a:rPr>
              <a:t>I</a:t>
            </a:r>
            <a:r>
              <a:rPr lang="zh-CN" altLang="en-US" sz="28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sym typeface="Arial" panose="020B0704020202020204"/>
              </a:rPr>
              <a:t>：   </a:t>
            </a:r>
            <a:r>
              <a:rPr lang="en-US" altLang="zh-CN" sz="28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sym typeface="Arial" panose="020B0704020202020204"/>
              </a:rPr>
              <a:t>dim=2,n=500,k=2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  <a:sym typeface="Arial" panose="020B0704020202020204"/>
              </a:rPr>
              <a:t>	2.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  <a:sym typeface="Arial" panose="020B0704020202020204"/>
              </a:rPr>
              <a:t>算例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  <a:sym typeface="Arial" panose="020B0704020202020204"/>
              </a:rPr>
              <a:t>II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  <a:sym typeface="Arial" panose="020B0704020202020204"/>
              </a:rPr>
              <a:t>： 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  <a:sym typeface="Arial" panose="020B0704020202020204"/>
              </a:rPr>
              <a:t>dim=4,n=100,k=5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  <a:sym typeface="Arial" panose="020B0704020202020204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  <a:sym typeface="Arial" panose="020B0704020202020204"/>
            </a:endParaRPr>
          </a:p>
        </p:txBody>
      </p:sp>
      <p:pic>
        <p:nvPicPr>
          <p:cNvPr id="2" name="20220815_143747">
            <a:hlinkClick r:id="" action="ppaction://media"/>
            <a:extLst>
              <a:ext uri="{FF2B5EF4-FFF2-40B4-BE49-F238E27FC236}">
                <a16:creationId xmlns:a16="http://schemas.microsoft.com/office/drawing/2014/main" id="{2F0A39FC-5592-FC10-00D1-7A20E2EA1BB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29695" y="6111293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940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80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318052" y="785192"/>
            <a:ext cx="51186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DF2022"/>
                </a:solidFill>
                <a:effectLst/>
                <a:uLnTx/>
                <a:uFillTx/>
                <a:latin typeface="Source Han Sans CN Heavy" panose="020B0200000000000000" pitchFamily="34" charset="-128"/>
                <a:ea typeface="Source Han Sans CN Heavy" panose="020B0200000000000000" pitchFamily="34" charset="-128"/>
                <a:cs typeface="+mn-cs"/>
                <a:sym typeface="Arial" panose="020B0704020202020204"/>
              </a:rPr>
              <a:t>程序结构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64ECD3F-ACFA-8B19-7C37-C516354A00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4754" y="2087791"/>
            <a:ext cx="6391275" cy="3248025"/>
          </a:xfrm>
          <a:prstGeom prst="rect">
            <a:avLst/>
          </a:prstGeom>
        </p:spPr>
      </p:pic>
      <p:pic>
        <p:nvPicPr>
          <p:cNvPr id="5" name="已录下的声音">
            <a:hlinkClick r:id="" action="ppaction://media"/>
            <a:extLst>
              <a:ext uri="{FF2B5EF4-FFF2-40B4-BE49-F238E27FC236}">
                <a16:creationId xmlns:a16="http://schemas.microsoft.com/office/drawing/2014/main" id="{F3FDFF95-1793-9391-03F2-6B194808144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85255" y="6044156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369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49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318052" y="831358"/>
            <a:ext cx="51186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b="1" dirty="0">
                <a:solidFill>
                  <a:srgbClr val="C00000"/>
                </a:solidFill>
                <a:latin typeface="Source Han Sans CN" panose="020B0200000000000000" pitchFamily="34" charset="-128"/>
                <a:ea typeface="Source Han Sans CN" panose="020B0200000000000000" pitchFamily="34" charset="-128"/>
              </a:rPr>
              <a:t>Baseline</a:t>
            </a:r>
            <a:endParaRPr kumimoji="1" lang="zh-CN" altLang="en-US" sz="2400" b="1" dirty="0">
              <a:solidFill>
                <a:srgbClr val="C00000"/>
              </a:solidFill>
              <a:latin typeface="Source Han Sans CN" panose="020B0200000000000000" pitchFamily="34" charset="-128"/>
              <a:ea typeface="Source Han Sans CN" panose="020B0200000000000000" pitchFamily="34" charset="-128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746CD8F-3AC3-9F76-A0CF-A22492BD6D3B}"/>
              </a:ext>
            </a:extLst>
          </p:cNvPr>
          <p:cNvSpPr txBox="1"/>
          <p:nvPr/>
        </p:nvSpPr>
        <p:spPr>
          <a:xfrm>
            <a:off x="318052" y="1346409"/>
            <a:ext cx="8785308" cy="3782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编译参数：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 err="1">
                <a:latin typeface="Consolas" panose="020B0609020204030204" pitchFamily="49" charset="0"/>
                <a:ea typeface="微软雅黑" panose="020B0503020204020204" pitchFamily="34" charset="-122"/>
              </a:rPr>
              <a:t>gcc</a:t>
            </a:r>
            <a:r>
              <a:rPr lang="en-US" altLang="zh-CN" dirty="0"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dirty="0" err="1">
                <a:latin typeface="Consolas" panose="020B0609020204030204" pitchFamily="49" charset="0"/>
                <a:ea typeface="微软雅黑" panose="020B0503020204020204" pitchFamily="34" charset="-122"/>
              </a:rPr>
              <a:t>pivot.c</a:t>
            </a:r>
            <a:r>
              <a:rPr lang="en-US" altLang="zh-CN" dirty="0">
                <a:latin typeface="Consolas" panose="020B0609020204030204" pitchFamily="49" charset="0"/>
                <a:ea typeface="微软雅黑" panose="020B0503020204020204" pitchFamily="34" charset="-122"/>
              </a:rPr>
              <a:t> -o </a:t>
            </a:r>
            <a:r>
              <a:rPr lang="en-US" altLang="zh-CN" dirty="0" err="1">
                <a:latin typeface="Consolas" panose="020B0609020204030204" pitchFamily="49" charset="0"/>
                <a:ea typeface="微软雅黑" panose="020B0503020204020204" pitchFamily="34" charset="-122"/>
              </a:rPr>
              <a:t>pivot.out</a:t>
            </a:r>
            <a:r>
              <a:rPr lang="en-US" altLang="zh-CN" dirty="0">
                <a:latin typeface="Consolas" panose="020B0609020204030204" pitchFamily="49" charset="0"/>
                <a:ea typeface="微软雅黑" panose="020B0503020204020204" pitchFamily="34" charset="-122"/>
              </a:rPr>
              <a:t> -</a:t>
            </a:r>
            <a:r>
              <a:rPr lang="en-US" altLang="zh-CN" dirty="0" err="1">
                <a:latin typeface="Consolas" panose="020B0609020204030204" pitchFamily="49" charset="0"/>
                <a:ea typeface="微软雅黑" panose="020B0503020204020204" pitchFamily="34" charset="-122"/>
              </a:rPr>
              <a:t>lm</a:t>
            </a: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运行参数：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Consolas" panose="020B0609020204030204" pitchFamily="49" charset="0"/>
                <a:ea typeface="微软雅黑" panose="020B0503020204020204" pitchFamily="34" charset="-122"/>
              </a:rPr>
              <a:t>sun -p IPCC -N 1 ./</a:t>
            </a:r>
            <a:r>
              <a:rPr lang="en-US" altLang="zh-CN" dirty="0" err="1">
                <a:latin typeface="Consolas" panose="020B0609020204030204" pitchFamily="49" charset="0"/>
                <a:ea typeface="微软雅黑" panose="020B0503020204020204" pitchFamily="34" charset="-122"/>
              </a:rPr>
              <a:t>pivot.out</a:t>
            </a:r>
            <a:endParaRPr lang="en-US" altLang="zh-CN" dirty="0"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测得时间为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496.359511s</a:t>
            </a:r>
          </a:p>
          <a:p>
            <a:pPr>
              <a:lnSpc>
                <a:spcPct val="150000"/>
              </a:lnSpc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开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O3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优化：</a:t>
            </a:r>
            <a:r>
              <a:rPr lang="en-US" altLang="zh-CN" dirty="0" err="1">
                <a:latin typeface="Consolas" panose="020B0609020204030204" pitchFamily="49" charset="0"/>
                <a:ea typeface="微软雅黑" panose="020B0503020204020204" pitchFamily="34" charset="-122"/>
              </a:rPr>
              <a:t>gcc</a:t>
            </a:r>
            <a:r>
              <a:rPr lang="en-US" altLang="zh-CN" dirty="0"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dirty="0" err="1">
                <a:latin typeface="Consolas" panose="020B0609020204030204" pitchFamily="49" charset="0"/>
                <a:ea typeface="微软雅黑" panose="020B0503020204020204" pitchFamily="34" charset="-122"/>
              </a:rPr>
              <a:t>pivot.c</a:t>
            </a:r>
            <a:r>
              <a:rPr lang="en-US" altLang="zh-CN" dirty="0">
                <a:latin typeface="Consolas" panose="020B0609020204030204" pitchFamily="49" charset="0"/>
                <a:ea typeface="微软雅黑" panose="020B0503020204020204" pitchFamily="34" charset="-122"/>
              </a:rPr>
              <a:t> -o pivot -</a:t>
            </a:r>
            <a:r>
              <a:rPr lang="en-US" altLang="zh-CN" dirty="0" err="1">
                <a:latin typeface="Consolas" panose="020B0609020204030204" pitchFamily="49" charset="0"/>
                <a:ea typeface="微软雅黑" panose="020B0503020204020204" pitchFamily="34" charset="-122"/>
              </a:rPr>
              <a:t>lm</a:t>
            </a:r>
            <a:r>
              <a:rPr lang="zh-CN" altLang="en-US" dirty="0"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dirty="0">
                <a:latin typeface="Consolas" panose="020B0609020204030204" pitchFamily="49" charset="0"/>
                <a:ea typeface="微软雅黑" panose="020B0503020204020204" pitchFamily="34" charset="-122"/>
              </a:rPr>
              <a:t>-O3</a:t>
            </a: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测得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case1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时间为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44.394945s</a:t>
            </a: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加速比：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1118.05%</a:t>
            </a:r>
          </a:p>
        </p:txBody>
      </p:sp>
      <p:graphicFrame>
        <p:nvGraphicFramePr>
          <p:cNvPr id="11" name="图表 10">
            <a:extLst>
              <a:ext uri="{FF2B5EF4-FFF2-40B4-BE49-F238E27FC236}">
                <a16:creationId xmlns:a16="http://schemas.microsoft.com/office/drawing/2014/main" id="{823A5774-20CF-48EA-ED38-54F6CABDA47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42923272"/>
              </p:ext>
            </p:extLst>
          </p:nvPr>
        </p:nvGraphicFramePr>
        <p:xfrm>
          <a:off x="6096000" y="1665961"/>
          <a:ext cx="5494055" cy="27494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5" name="Baseline">
            <a:hlinkClick r:id="" action="ppaction://media"/>
            <a:extLst>
              <a:ext uri="{FF2B5EF4-FFF2-40B4-BE49-F238E27FC236}">
                <a16:creationId xmlns:a16="http://schemas.microsoft.com/office/drawing/2014/main" id="{28CA561A-07C5-CEBE-2B15-72E99A6B209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91517" y="5931422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666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53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318052" y="831358"/>
            <a:ext cx="51186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b="1" dirty="0">
                <a:solidFill>
                  <a:srgbClr val="C00000"/>
                </a:solidFill>
                <a:latin typeface="Source Han Sans CN" panose="020B0200000000000000" pitchFamily="34" charset="-128"/>
                <a:ea typeface="Source Han Sans CN" panose="020B0200000000000000" pitchFamily="34" charset="-128"/>
              </a:rPr>
              <a:t>优化方法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12C95E4-9DF5-4A3B-AABE-77E0AF6D7FCC}"/>
              </a:ext>
            </a:extLst>
          </p:cNvPr>
          <p:cNvSpPr txBox="1"/>
          <p:nvPr/>
        </p:nvSpPr>
        <p:spPr>
          <a:xfrm>
            <a:off x="1828800" y="877525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OMP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并行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3250E5F-3D45-4351-AE53-978CC8EE0C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052" y="1339190"/>
            <a:ext cx="7264504" cy="305049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1164FCF4-7AA5-4956-BD70-B6AB6752641A}"/>
              </a:ext>
            </a:extLst>
          </p:cNvPr>
          <p:cNvSpPr txBox="1"/>
          <p:nvPr/>
        </p:nvSpPr>
        <p:spPr>
          <a:xfrm>
            <a:off x="318052" y="4612640"/>
            <a:ext cx="87853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SumDistance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中计算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chebyshevSum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的循环外添加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omp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的并行代码，提升循环的并行度。并且由于各个线程都需要用到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chebyshevSum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这一变量，由此在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omp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的代码中添加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reduction(+: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chebyshevSum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),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来防止累加过程可能出现的存取错误。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2F18307-099C-4DBF-88F2-3534B016E35D}"/>
              </a:ext>
            </a:extLst>
          </p:cNvPr>
          <p:cNvSpPr txBox="1"/>
          <p:nvPr/>
        </p:nvSpPr>
        <p:spPr>
          <a:xfrm>
            <a:off x="318052" y="5787025"/>
            <a:ext cx="60576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Case1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用时：</a:t>
            </a:r>
            <a:r>
              <a:rPr lang="en-US" altLang="zh-CN" sz="1800" b="1" i="1" u="none" strike="noStrike" dirty="0">
                <a:effectLst/>
                <a:latin typeface="Arial Unicode MS"/>
                <a:ea typeface="微软雅黑" panose="020B0503020204020204" pitchFamily="34" charset="-122"/>
              </a:rPr>
              <a:t>9.03051s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加速比：</a:t>
            </a:r>
            <a:r>
              <a:rPr lang="en-US" altLang="zh-CN" sz="1800" b="1" i="1" u="none" strike="noStrike" dirty="0">
                <a:effectLst/>
                <a:latin typeface="Arial Unicode MS"/>
                <a:ea typeface="微软雅黑" panose="020B0503020204020204" pitchFamily="34" charset="-122"/>
              </a:rPr>
              <a:t>5518.69%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</p:txBody>
      </p:sp>
      <p:graphicFrame>
        <p:nvGraphicFramePr>
          <p:cNvPr id="4" name="图表 3">
            <a:extLst>
              <a:ext uri="{FF2B5EF4-FFF2-40B4-BE49-F238E27FC236}">
                <a16:creationId xmlns:a16="http://schemas.microsoft.com/office/drawing/2014/main" id="{99E12337-847E-A376-DA22-F96C4DE6181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26247837"/>
              </p:ext>
            </p:extLst>
          </p:nvPr>
        </p:nvGraphicFramePr>
        <p:xfrm>
          <a:off x="8098076" y="1396651"/>
          <a:ext cx="3648554" cy="27494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pic>
        <p:nvPicPr>
          <p:cNvPr id="7" name="omp并行">
            <a:hlinkClick r:id="" action="ppaction://media"/>
            <a:extLst>
              <a:ext uri="{FF2B5EF4-FFF2-40B4-BE49-F238E27FC236}">
                <a16:creationId xmlns:a16="http://schemas.microsoft.com/office/drawing/2014/main" id="{3E084F54-24C0-8255-CDB9-226565E702A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40230" y="6119585"/>
            <a:ext cx="406400" cy="406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8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318052" y="831358"/>
            <a:ext cx="51186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b="1" dirty="0">
                <a:solidFill>
                  <a:srgbClr val="C00000"/>
                </a:solidFill>
                <a:latin typeface="Source Han Sans CN" panose="020B0200000000000000" pitchFamily="34" charset="-128"/>
                <a:ea typeface="Source Han Sans CN" panose="020B0200000000000000" pitchFamily="34" charset="-128"/>
              </a:rPr>
              <a:t>优化方法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12C95E4-9DF5-4A3B-AABE-77E0AF6D7FCC}"/>
              </a:ext>
            </a:extLst>
          </p:cNvPr>
          <p:cNvSpPr txBox="1"/>
          <p:nvPr/>
        </p:nvSpPr>
        <p:spPr>
          <a:xfrm>
            <a:off x="1828800" y="877525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修改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j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循环的变量范围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3250E5F-3D45-4351-AE53-978CC8EE0C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052" y="1339190"/>
            <a:ext cx="7264504" cy="305049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1164FCF4-7AA5-4956-BD70-B6AB6752641A}"/>
              </a:ext>
            </a:extLst>
          </p:cNvPr>
          <p:cNvSpPr txBox="1"/>
          <p:nvPr/>
        </p:nvSpPr>
        <p:spPr>
          <a:xfrm>
            <a:off x="318052" y="4612640"/>
            <a:ext cx="93542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通过观察此段代码，发现原来的代码会出现计算量重复的情况。即存在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i1=j2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i2=j1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的情况。而这两种情况得出的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chebyshev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结果是一样的，由此原程序中有一半的计算是重复的，而通过修改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j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的遍历范围（从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i+1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开始，因为当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==j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的时候显然距离为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），并且在计算结束之后将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chebyshevSum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乘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，就可以获得正确的结果并且加速。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37E388B-F268-4750-B648-4AAB1AB168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8052" y="1322030"/>
            <a:ext cx="7264504" cy="325389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3669AC7-CE64-4CF2-8DF0-1FBADDA4E1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8053" y="1329740"/>
            <a:ext cx="7264504" cy="3218548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851D5E98-3F01-4215-9792-114B5D6AA3A8}"/>
              </a:ext>
            </a:extLst>
          </p:cNvPr>
          <p:cNvSpPr txBox="1"/>
          <p:nvPr/>
        </p:nvSpPr>
        <p:spPr>
          <a:xfrm>
            <a:off x="282423" y="5787025"/>
            <a:ext cx="60576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Case1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用时：</a:t>
            </a:r>
            <a:r>
              <a:rPr lang="en-US" altLang="zh-CN" sz="1800" b="1" i="1" u="none" strike="noStrike" dirty="0">
                <a:effectLst/>
                <a:latin typeface="Arial Unicode MS"/>
                <a:ea typeface="微软雅黑" panose="020B0503020204020204" pitchFamily="34" charset="-122"/>
              </a:rPr>
              <a:t>11.216363s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加速比：</a:t>
            </a:r>
            <a:r>
              <a:rPr lang="en-US" altLang="zh-CN" sz="1800" b="1" i="1" u="none" strike="noStrike" dirty="0">
                <a:effectLst/>
                <a:latin typeface="Arial Unicode MS"/>
                <a:ea typeface="微软雅黑" panose="020B0503020204020204" pitchFamily="34" charset="-122"/>
              </a:rPr>
              <a:t>4443.20%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</p:txBody>
      </p:sp>
      <p:graphicFrame>
        <p:nvGraphicFramePr>
          <p:cNvPr id="11" name="图表 10">
            <a:extLst>
              <a:ext uri="{FF2B5EF4-FFF2-40B4-BE49-F238E27FC236}">
                <a16:creationId xmlns:a16="http://schemas.microsoft.com/office/drawing/2014/main" id="{97BE0DD2-CE54-14BB-C33E-9610563237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12407015"/>
              </p:ext>
            </p:extLst>
          </p:nvPr>
        </p:nvGraphicFramePr>
        <p:xfrm>
          <a:off x="8054235" y="1402913"/>
          <a:ext cx="3648554" cy="27494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pic>
        <p:nvPicPr>
          <p:cNvPr id="3" name="j循环">
            <a:hlinkClick r:id="" action="ppaction://media"/>
            <a:extLst>
              <a:ext uri="{FF2B5EF4-FFF2-40B4-BE49-F238E27FC236}">
                <a16:creationId xmlns:a16="http://schemas.microsoft.com/office/drawing/2014/main" id="{64A6F04B-0064-7968-197E-3289FF53E3E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147469" y="59690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383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84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231</TotalTime>
  <Words>1040</Words>
  <Application>Microsoft Office PowerPoint</Application>
  <PresentationFormat>宽屏</PresentationFormat>
  <Paragraphs>103</Paragraphs>
  <Slides>17</Slides>
  <Notes>0</Notes>
  <HiddenSlides>0</HiddenSlides>
  <MMClips>14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6" baseType="lpstr">
      <vt:lpstr>Arial Unicode MS</vt:lpstr>
      <vt:lpstr>Source Han Sans CN</vt:lpstr>
      <vt:lpstr>Source Han Sans CN Heavy</vt:lpstr>
      <vt:lpstr>黑体</vt:lpstr>
      <vt:lpstr>微软雅黑</vt:lpstr>
      <vt:lpstr>微软雅黑 Light</vt:lpstr>
      <vt:lpstr>Arial</vt:lpstr>
      <vt:lpstr>Consolas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User</dc:creator>
  <cp:lastModifiedBy>Pei Pei</cp:lastModifiedBy>
  <cp:revision>65</cp:revision>
  <dcterms:created xsi:type="dcterms:W3CDTF">2021-10-25T03:31:22Z</dcterms:created>
  <dcterms:modified xsi:type="dcterms:W3CDTF">2022-08-15T13:49:30Z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2052-3.3.1.5149</vt:lpwstr>
  </property>
</Properties>
</file>